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816" r:id="rId3"/>
    <p:sldId id="285" r:id="rId4"/>
    <p:sldId id="817" r:id="rId5"/>
    <p:sldId id="281" r:id="rId6"/>
    <p:sldId id="282" r:id="rId7"/>
    <p:sldId id="283" r:id="rId8"/>
    <p:sldId id="270" r:id="rId9"/>
    <p:sldId id="257" r:id="rId10"/>
    <p:sldId id="271" r:id="rId11"/>
    <p:sldId id="262" r:id="rId12"/>
    <p:sldId id="263" r:id="rId13"/>
    <p:sldId id="258" r:id="rId14"/>
    <p:sldId id="259" r:id="rId15"/>
    <p:sldId id="278" r:id="rId16"/>
    <p:sldId id="275" r:id="rId17"/>
    <p:sldId id="261" r:id="rId18"/>
    <p:sldId id="276" r:id="rId19"/>
    <p:sldId id="274" r:id="rId20"/>
    <p:sldId id="264" r:id="rId21"/>
    <p:sldId id="277" r:id="rId22"/>
    <p:sldId id="265" r:id="rId23"/>
    <p:sldId id="266" r:id="rId24"/>
    <p:sldId id="267" r:id="rId25"/>
    <p:sldId id="268" r:id="rId26"/>
    <p:sldId id="272" r:id="rId27"/>
    <p:sldId id="273" r:id="rId28"/>
    <p:sldId id="279" r:id="rId29"/>
    <p:sldId id="308" r:id="rId30"/>
  </p:sldIdLst>
  <p:sldSz cx="12192000" cy="6858000"/>
  <p:notesSz cx="6888163" cy="100187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1133"/>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16" autoAdjust="0"/>
    <p:restoredTop sz="94660"/>
  </p:normalViewPr>
  <p:slideViewPr>
    <p:cSldViewPr snapToGrid="0">
      <p:cViewPr varScale="1">
        <p:scale>
          <a:sx n="151" d="100"/>
          <a:sy n="151" d="100"/>
        </p:scale>
        <p:origin x="232" y="55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85076" cy="500392"/>
          </a:xfrm>
          <a:prstGeom prst="rect">
            <a:avLst/>
          </a:prstGeom>
          <a:noFill/>
          <a:ln w="9525">
            <a:noFill/>
            <a:miter lim="800000"/>
            <a:headEnd/>
            <a:tailEnd/>
          </a:ln>
          <a:effectLst/>
        </p:spPr>
        <p:txBody>
          <a:bodyPr vert="horz" wrap="square" lIns="96590" tIns="48295" rIns="96590" bIns="48295" numCol="1" anchor="t" anchorCtr="0" compatLnSpc="1">
            <a:prstTxWarp prst="textNoShape">
              <a:avLst/>
            </a:prstTxWarp>
          </a:bodyPr>
          <a:lstStyle>
            <a:lvl1pPr defTabSz="966132">
              <a:defRPr sz="1300"/>
            </a:lvl1pPr>
          </a:lstStyle>
          <a:p>
            <a:endParaRPr lang="de-DE"/>
          </a:p>
        </p:txBody>
      </p:sp>
      <p:sp>
        <p:nvSpPr>
          <p:cNvPr id="39939" name="Rectangle 3"/>
          <p:cNvSpPr>
            <a:spLocks noGrp="1" noChangeArrowheads="1"/>
          </p:cNvSpPr>
          <p:nvPr>
            <p:ph type="dt" sz="quarter" idx="1"/>
          </p:nvPr>
        </p:nvSpPr>
        <p:spPr bwMode="auto">
          <a:xfrm>
            <a:off x="3901548" y="0"/>
            <a:ext cx="2985076" cy="500392"/>
          </a:xfrm>
          <a:prstGeom prst="rect">
            <a:avLst/>
          </a:prstGeom>
          <a:noFill/>
          <a:ln w="9525">
            <a:noFill/>
            <a:miter lim="800000"/>
            <a:headEnd/>
            <a:tailEnd/>
          </a:ln>
          <a:effectLst/>
        </p:spPr>
        <p:txBody>
          <a:bodyPr vert="horz" wrap="square" lIns="96590" tIns="48295" rIns="96590" bIns="48295" numCol="1" anchor="t" anchorCtr="0" compatLnSpc="1">
            <a:prstTxWarp prst="textNoShape">
              <a:avLst/>
            </a:prstTxWarp>
          </a:bodyPr>
          <a:lstStyle>
            <a:lvl1pPr algn="r" defTabSz="966132">
              <a:defRPr sz="1300"/>
            </a:lvl1pPr>
          </a:lstStyle>
          <a:p>
            <a:fld id="{8D0392C8-1EC8-4F4F-A13B-860FEA96380D}" type="datetimeFigureOut">
              <a:rPr lang="de-DE"/>
              <a:pPr/>
              <a:t>21.03.25</a:t>
            </a:fld>
            <a:endParaRPr lang="de-DE"/>
          </a:p>
        </p:txBody>
      </p:sp>
      <p:sp>
        <p:nvSpPr>
          <p:cNvPr id="39940" name="Rectangle 4"/>
          <p:cNvSpPr>
            <a:spLocks noGrp="1" noChangeArrowheads="1"/>
          </p:cNvSpPr>
          <p:nvPr>
            <p:ph type="ftr" sz="quarter" idx="2"/>
          </p:nvPr>
        </p:nvSpPr>
        <p:spPr bwMode="auto">
          <a:xfrm>
            <a:off x="0" y="9516767"/>
            <a:ext cx="2985076" cy="500392"/>
          </a:xfrm>
          <a:prstGeom prst="rect">
            <a:avLst/>
          </a:prstGeom>
          <a:noFill/>
          <a:ln w="9525">
            <a:noFill/>
            <a:miter lim="800000"/>
            <a:headEnd/>
            <a:tailEnd/>
          </a:ln>
          <a:effectLst/>
        </p:spPr>
        <p:txBody>
          <a:bodyPr vert="horz" wrap="square" lIns="96590" tIns="48295" rIns="96590" bIns="48295" numCol="1" anchor="b" anchorCtr="0" compatLnSpc="1">
            <a:prstTxWarp prst="textNoShape">
              <a:avLst/>
            </a:prstTxWarp>
          </a:bodyPr>
          <a:lstStyle>
            <a:lvl1pPr defTabSz="966132">
              <a:defRPr sz="1300"/>
            </a:lvl1pPr>
          </a:lstStyle>
          <a:p>
            <a:endParaRPr lang="de-DE"/>
          </a:p>
        </p:txBody>
      </p:sp>
      <p:sp>
        <p:nvSpPr>
          <p:cNvPr id="39941" name="Rectangle 5"/>
          <p:cNvSpPr>
            <a:spLocks noGrp="1" noChangeArrowheads="1"/>
          </p:cNvSpPr>
          <p:nvPr>
            <p:ph type="sldNum" sz="quarter" idx="3"/>
          </p:nvPr>
        </p:nvSpPr>
        <p:spPr bwMode="auto">
          <a:xfrm>
            <a:off x="3901548" y="9516767"/>
            <a:ext cx="2985076" cy="500392"/>
          </a:xfrm>
          <a:prstGeom prst="rect">
            <a:avLst/>
          </a:prstGeom>
          <a:noFill/>
          <a:ln w="9525">
            <a:noFill/>
            <a:miter lim="800000"/>
            <a:headEnd/>
            <a:tailEnd/>
          </a:ln>
          <a:effectLst/>
        </p:spPr>
        <p:txBody>
          <a:bodyPr vert="horz" wrap="square" lIns="96590" tIns="48295" rIns="96590" bIns="48295" numCol="1" anchor="b" anchorCtr="0" compatLnSpc="1">
            <a:prstTxWarp prst="textNoShape">
              <a:avLst/>
            </a:prstTxWarp>
          </a:bodyPr>
          <a:lstStyle>
            <a:lvl1pPr algn="r" defTabSz="966132">
              <a:defRPr sz="1300"/>
            </a:lvl1pPr>
          </a:lstStyle>
          <a:p>
            <a:fld id="{01227DC6-218E-4A86-8F4C-BEA9F383F58B}"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924BA382-08A1-4D08-A88D-7509486DD418}" type="datetimeFigureOut">
              <a:rPr lang="de-DE"/>
              <a:pPr>
                <a:defRPr/>
              </a:pPr>
              <a:t>21.03.25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4C0E2FC-EAF8-4144-B552-894C2EB92477}"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38CA6B3-4790-49C3-8151-BA1A4D239E01}" type="datetimeFigureOut">
              <a:rPr lang="de-DE"/>
              <a:pPr>
                <a:defRPr/>
              </a:pPr>
              <a:t>21.03.25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A57E6A5-52DD-4AEF-99A5-4D736C5056E9}"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1BB4D0C-23DF-494D-B0A8-969CD900F8D5}" type="datetimeFigureOut">
              <a:rPr lang="de-DE"/>
              <a:pPr>
                <a:defRPr/>
              </a:pPr>
              <a:t>21.03.25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3CF6EB3-F0FE-4808-859C-D7CC301B077B}"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9E145A39-007B-4404-8CAE-0C6360237DC4}" type="datetimeFigureOut">
              <a:rPr lang="de-DE"/>
              <a:pPr>
                <a:defRPr/>
              </a:pPr>
              <a:t>21.03.25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9B05C64F-27CD-4D38-8FDB-23788ED32B9F}"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1606400" y="460022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pPr>
              <a:defRPr/>
            </a:pPr>
            <a:fld id="{9AD5B659-5A50-49A0-B8B8-CC91D2F398C2}" type="datetimeFigureOut">
              <a:rPr lang="de-DE"/>
              <a:pPr>
                <a:defRPr/>
              </a:pPr>
              <a:t>21.03.25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0DAA04B1-C0AA-460A-AF33-5D0BD5F4B51D}"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52BBE7F1-7AF5-443A-B3D3-B4D1E342E02C}" type="datetimeFigureOut">
              <a:rPr lang="de-DE"/>
              <a:pPr>
                <a:defRPr/>
              </a:pPr>
              <a:t>21.03.25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B261F6E4-F355-4EF5-8C58-E888F0E207BC}"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765FFC0-CA9B-4C01-B614-DF83A8498AEF}" type="datetimeFigureOut">
              <a:rPr lang="de-DE"/>
              <a:pPr>
                <a:defRPr/>
              </a:pPr>
              <a:t>21.03.25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CDD27235-E40E-453E-9565-A81D076058C6}"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55FFA7F5-5C73-4E74-B0D1-383F83319084}" type="datetimeFigureOut">
              <a:rPr lang="de-DE"/>
              <a:pPr>
                <a:defRPr/>
              </a:pPr>
              <a:t>21.03.25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CADBFCC2-8217-4826-96C7-64215855B5EA}"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A53D5AA-ABA7-4264-90A0-B6D9EEEE45C4}" type="datetimeFigureOut">
              <a:rPr lang="de-DE"/>
              <a:pPr>
                <a:defRPr/>
              </a:pPr>
              <a:t>21.03.25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C394A4E1-DBA0-49A6-8ACA-B0883F488896}"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FCAD8A3F-2EB4-49CD-8AEE-484CC16136BB}" type="datetimeFigureOut">
              <a:rPr lang="de-DE"/>
              <a:pPr>
                <a:defRPr/>
              </a:pPr>
              <a:t>21.03.25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84E519A-C292-43E8-B72E-A125E8BB353E}"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0BE1EAE0-03AF-47F1-8E58-5F78371410F3}" type="datetimeFigureOut">
              <a:rPr lang="de-DE"/>
              <a:pPr>
                <a:defRPr/>
              </a:pPr>
              <a:t>21.03.25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8F13AFB-51EF-43F3-AE79-A804C8553823}"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027" name="Textplatzhalt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4544013-1B08-4E2C-96DC-4538AC95844A}" type="datetimeFigureOut">
              <a:rPr lang="de-DE"/>
              <a:pPr>
                <a:defRPr/>
              </a:pPr>
              <a:t>21.03.25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09FC216-A8E7-4F79-B073-DB383F695F61}" type="slidenum">
              <a:rPr lang="de-DE"/>
              <a:pPr>
                <a:defRPr/>
              </a:pPr>
              <a:t>‹Nr.›</a:t>
            </a:fld>
            <a:endParaRPr lang="de-DE"/>
          </a:p>
        </p:txBody>
      </p:sp>
      <p:pic>
        <p:nvPicPr>
          <p:cNvPr id="1032" name="Picture 11" descr="iStock_SchmetterlingSmall"/>
          <p:cNvPicPr>
            <a:picLocks noChangeAspect="1" noChangeArrowheads="1"/>
          </p:cNvPicPr>
          <p:nvPr userDrawn="1"/>
        </p:nvPicPr>
        <p:blipFill>
          <a:blip r:embed="rId13"/>
          <a:srcRect/>
          <a:stretch>
            <a:fillRect/>
          </a:stretch>
        </p:blipFill>
        <p:spPr bwMode="auto">
          <a:xfrm>
            <a:off x="10523538" y="288925"/>
            <a:ext cx="1201737" cy="1800225"/>
          </a:xfrm>
          <a:prstGeom prst="rect">
            <a:avLst/>
          </a:prstGeom>
          <a:noFill/>
          <a:ln w="9525">
            <a:noFill/>
            <a:miter lim="800000"/>
            <a:headEnd/>
            <a:tailEnd/>
          </a:ln>
        </p:spPr>
      </p:pic>
      <p:pic>
        <p:nvPicPr>
          <p:cNvPr id="3" name="Grafik 2">
            <a:extLst>
              <a:ext uri="{FF2B5EF4-FFF2-40B4-BE49-F238E27FC236}">
                <a16:creationId xmlns:a16="http://schemas.microsoft.com/office/drawing/2014/main" id="{1ED88768-01B6-A9DC-D394-D4401DA1F9B6}"/>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013243" y="6102006"/>
            <a:ext cx="2542032" cy="667512"/>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ctrTitle"/>
          </p:nvPr>
        </p:nvSpPr>
        <p:spPr>
          <a:xfrm>
            <a:off x="751617" y="2683743"/>
            <a:ext cx="9844665" cy="1104900"/>
          </a:xfrm>
        </p:spPr>
        <p:txBody>
          <a:bodyPr/>
          <a:lstStyle/>
          <a:p>
            <a:pPr eaLnBrk="1" hangingPunct="1"/>
            <a:br>
              <a:rPr lang="de-DE" sz="4800" dirty="0"/>
            </a:br>
            <a:br>
              <a:rPr lang="de-DE" sz="4800" dirty="0"/>
            </a:br>
            <a:r>
              <a:rPr lang="de-DE" sz="4800" b="1" dirty="0">
                <a:solidFill>
                  <a:srgbClr val="A80000"/>
                </a:solidFill>
              </a:rPr>
              <a:t>Achtsamkeit </a:t>
            </a:r>
            <a:br>
              <a:rPr lang="de-DE" sz="4800" b="1" dirty="0">
                <a:solidFill>
                  <a:srgbClr val="A80000"/>
                </a:solidFill>
              </a:rPr>
            </a:br>
            <a:r>
              <a:rPr lang="de-DE" sz="4800" b="1" dirty="0">
                <a:solidFill>
                  <a:srgbClr val="A80000"/>
                </a:solidFill>
              </a:rPr>
              <a:t>und die Stresserfahrung Vergesslichkeit </a:t>
            </a:r>
            <a:br>
              <a:rPr lang="de-DE" sz="4800" dirty="0"/>
            </a:br>
            <a:br>
              <a:rPr lang="de-DE" sz="4800" dirty="0"/>
            </a:br>
            <a:r>
              <a:rPr lang="de-DE" sz="3600" dirty="0"/>
              <a:t>Ein Workshop für ein gutes Leben mit Vergesslichkeit</a:t>
            </a:r>
          </a:p>
        </p:txBody>
      </p:sp>
      <p:sp>
        <p:nvSpPr>
          <p:cNvPr id="13314" name="Untertitel 2"/>
          <p:cNvSpPr>
            <a:spLocks noGrp="1"/>
          </p:cNvSpPr>
          <p:nvPr>
            <p:ph type="subTitle" idx="1"/>
          </p:nvPr>
        </p:nvSpPr>
        <p:spPr>
          <a:xfrm>
            <a:off x="1031619" y="3910411"/>
            <a:ext cx="9144000" cy="1655763"/>
          </a:xfrm>
        </p:spPr>
        <p:txBody>
          <a:bodyPr/>
          <a:lstStyle/>
          <a:p>
            <a:r>
              <a:rPr lang="de-DE" sz="2400" b="0" i="0" u="none" strike="noStrike" baseline="0" dirty="0">
                <a:solidFill>
                  <a:srgbClr val="000000"/>
                </a:solidFill>
                <a:latin typeface="Nunito" panose="020F0502020204030204" pitchFamily="2" charset="0"/>
              </a:rPr>
              <a:t>6. Alpen Adria Demenzkongress</a:t>
            </a:r>
          </a:p>
          <a:p>
            <a:r>
              <a:rPr lang="de-DE" sz="2400" b="0" i="0" u="none" strike="noStrike" baseline="0" dirty="0">
                <a:latin typeface="Nunito" pitchFamily="2" charset="0"/>
              </a:rPr>
              <a:t>Gemeinsam für Menschen mit Demenz</a:t>
            </a:r>
          </a:p>
          <a:p>
            <a:r>
              <a:rPr lang="de-DE" sz="2400" b="0" i="0" u="none" strike="noStrike" baseline="0" dirty="0">
                <a:latin typeface="Nunito" pitchFamily="2" charset="0"/>
              </a:rPr>
              <a:t>28. März 2025, Congress Center Villach, Kärnten</a:t>
            </a:r>
          </a:p>
          <a:p>
            <a:endParaRPr lang="de-DE" dirty="0"/>
          </a:p>
          <a:p>
            <a:r>
              <a:rPr lang="de-DE" dirty="0"/>
              <a:t>Dr.</a:t>
            </a:r>
            <a:r>
              <a:rPr lang="de-DE" sz="1600" dirty="0"/>
              <a:t>in</a:t>
            </a:r>
            <a:r>
              <a:rPr lang="de-DE" dirty="0"/>
              <a:t> phil. Carmen Birkholz, Willich und Wilhelmshaven (D)</a:t>
            </a:r>
          </a:p>
          <a:p>
            <a:endParaRPr lang="de-DE" b="1" dirty="0"/>
          </a:p>
          <a:p>
            <a:pPr eaLnBrk="1" hangingPunct="1"/>
            <a:endParaRPr lang="de-DE" dirty="0"/>
          </a:p>
          <a:p>
            <a:pPr eaLnBrk="1" hangingPunct="1"/>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46113" y="679450"/>
            <a:ext cx="9945280" cy="5499100"/>
          </a:xfrm>
        </p:spPr>
        <p:txBody>
          <a:bodyPr rtlCol="0">
            <a:normAutofit fontScale="70000" lnSpcReduction="20000"/>
          </a:bodyPr>
          <a:lstStyle/>
          <a:p>
            <a:pPr marL="0" indent="0" eaLnBrk="1" fontAlgn="auto" hangingPunct="1">
              <a:lnSpc>
                <a:spcPct val="120000"/>
              </a:lnSpc>
              <a:spcAft>
                <a:spcPts val="0"/>
              </a:spcAft>
              <a:buFont typeface="Arial" panose="020B0604020202020204" pitchFamily="34" charset="0"/>
              <a:buNone/>
              <a:defRPr/>
            </a:pPr>
            <a:r>
              <a:rPr lang="de-DE" sz="5200" dirty="0"/>
              <a:t>"Achtsamkeit ist von Augenblick zu Augenblick gegenwärtiges, nicht urteilendes Gewahrsein, kultiviert dadurch, dass wir aufmerksam sind. Achtsamkeit entspringt dem Leben ganz natürlich. Sie kann durch Praxis gefestigt werden. Diese Praxis wird manchmal Meditation genannt.</a:t>
            </a:r>
            <a:br>
              <a:rPr lang="de-DE" sz="5200" dirty="0"/>
            </a:br>
            <a:r>
              <a:rPr lang="de-DE" sz="5200" dirty="0"/>
              <a:t>Doch Meditation ist anders, als Sie denken.„</a:t>
            </a:r>
          </a:p>
          <a:p>
            <a:pPr marL="0" indent="0" eaLnBrk="1" fontAlgn="auto" hangingPunct="1">
              <a:lnSpc>
                <a:spcPct val="120000"/>
              </a:lnSpc>
              <a:spcAft>
                <a:spcPts val="0"/>
              </a:spcAft>
              <a:buFont typeface="Arial" panose="020B0604020202020204" pitchFamily="34" charset="0"/>
              <a:buNone/>
              <a:defRPr/>
            </a:pPr>
            <a:endParaRPr lang="de-DE" sz="5200" dirty="0"/>
          </a:p>
          <a:p>
            <a:pPr marL="0" indent="0" eaLnBrk="1" fontAlgn="auto" hangingPunct="1">
              <a:spcAft>
                <a:spcPts val="0"/>
              </a:spcAft>
              <a:buFont typeface="Arial" panose="020B0604020202020204" pitchFamily="34" charset="0"/>
              <a:buNone/>
              <a:defRPr/>
            </a:pPr>
            <a:r>
              <a:rPr lang="de-DE" sz="2400" dirty="0"/>
              <a:t>Jon </a:t>
            </a:r>
            <a:r>
              <a:rPr lang="de-DE" sz="2400" dirty="0" err="1"/>
              <a:t>Kabat</a:t>
            </a:r>
            <a:r>
              <a:rPr lang="de-DE" sz="2400" dirty="0"/>
              <a:t>-Zinn</a:t>
            </a:r>
            <a:br>
              <a:rPr lang="de-DE" sz="2400" dirty="0"/>
            </a:br>
            <a:endParaRPr lang="de-DE"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p:cNvSpPr>
            <a:spLocks noGrp="1"/>
          </p:cNvSpPr>
          <p:nvPr>
            <p:ph type="title"/>
          </p:nvPr>
        </p:nvSpPr>
        <p:spPr>
          <a:xfrm>
            <a:off x="838200" y="365125"/>
            <a:ext cx="7860825" cy="1325563"/>
          </a:xfrm>
        </p:spPr>
        <p:txBody>
          <a:bodyPr/>
          <a:lstStyle/>
          <a:p>
            <a:pPr algn="ctr" eaLnBrk="1" hangingPunct="1"/>
            <a:r>
              <a:rPr lang="de-DE" b="1" dirty="0"/>
              <a:t>Geschichte und Kontext </a:t>
            </a:r>
            <a:br>
              <a:rPr lang="de-DE" b="1" dirty="0"/>
            </a:br>
            <a:r>
              <a:rPr lang="de-DE" b="1" dirty="0"/>
              <a:t>der Achtsamkeit</a:t>
            </a:r>
          </a:p>
        </p:txBody>
      </p:sp>
      <p:sp>
        <p:nvSpPr>
          <p:cNvPr id="17410" name="Inhaltsplatzhalter 2"/>
          <p:cNvSpPr>
            <a:spLocks noGrp="1"/>
          </p:cNvSpPr>
          <p:nvPr>
            <p:ph idx="1"/>
          </p:nvPr>
        </p:nvSpPr>
        <p:spPr>
          <a:xfrm>
            <a:off x="469900" y="1825625"/>
            <a:ext cx="10515600" cy="4351338"/>
          </a:xfrm>
        </p:spPr>
        <p:txBody>
          <a:bodyPr/>
          <a:lstStyle/>
          <a:p>
            <a:pPr eaLnBrk="1" hangingPunct="1"/>
            <a:r>
              <a:rPr lang="de-DE"/>
              <a:t>Herzstück buddhistischer Meditation und dort mit buddhistischer Weisheit, Philosophie, Psychologie, Spiritualität… verbunden. Kern des Buddhismus ist die Frage nach der Auflösung von Leiden.</a:t>
            </a:r>
          </a:p>
          <a:p>
            <a:pPr eaLnBrk="1" hangingPunct="1"/>
            <a:r>
              <a:rPr lang="de-DE"/>
              <a:t>Seit den 70er Jahres stärkere Aufnahme in westliche Kontexte, Gründung von Meditationszentren. Viele Lehrer haben einige Jahre in Asien als Mönche und Nonnen gelebt und sind dann zurückgekehrt (Jack Kornfield, Bob Stahl u.a.).</a:t>
            </a:r>
          </a:p>
          <a:p>
            <a:pPr eaLnBrk="1" hangingPunct="1"/>
            <a:r>
              <a:rPr lang="de-DE"/>
              <a:t>MBSR löst die Achtsamkeitspraxis aus ihren religiösen Zusammenhängen heraus und nutzt ihre universelle Gültigkeit. So ist sie jeder und jedem zugänglich.</a:t>
            </a:r>
          </a:p>
          <a:p>
            <a:pPr eaLnBrk="1" hangingPunct="1"/>
            <a:endParaRPr 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a:xfrm>
            <a:off x="99834" y="101074"/>
            <a:ext cx="10515600" cy="1325563"/>
          </a:xfrm>
        </p:spPr>
        <p:txBody>
          <a:bodyPr/>
          <a:lstStyle/>
          <a:p>
            <a:pPr algn="ctr" eaLnBrk="1" hangingPunct="1"/>
            <a:r>
              <a:rPr lang="de-DE" b="1" dirty="0"/>
              <a:t>Voraussetzungen für die Achtsamkeitspraxis</a:t>
            </a:r>
          </a:p>
        </p:txBody>
      </p:sp>
      <p:sp>
        <p:nvSpPr>
          <p:cNvPr id="18434" name="Inhaltsplatzhalter 2"/>
          <p:cNvSpPr>
            <a:spLocks noGrp="1"/>
          </p:cNvSpPr>
          <p:nvPr>
            <p:ph idx="1"/>
          </p:nvPr>
        </p:nvSpPr>
        <p:spPr/>
        <p:txBody>
          <a:bodyPr/>
          <a:lstStyle/>
          <a:p>
            <a:pPr eaLnBrk="1" hangingPunct="1"/>
            <a:r>
              <a:rPr lang="de-DE"/>
              <a:t>Bereitschaft, sich seinen eigenen „Katastrophen“ zu stellen</a:t>
            </a:r>
          </a:p>
          <a:p>
            <a:pPr eaLnBrk="1" hangingPunct="1"/>
            <a:r>
              <a:rPr lang="de-DE"/>
              <a:t>Bereitschaft, sich auf ein Training einzulassen, zu üben</a:t>
            </a:r>
          </a:p>
          <a:p>
            <a:pPr eaLnBrk="1" hangingPunct="1"/>
            <a:r>
              <a:rPr lang="de-DE"/>
              <a:t>Bereitschaft, </a:t>
            </a:r>
          </a:p>
          <a:p>
            <a:pPr lvl="1" eaLnBrk="1" hangingPunct="1"/>
            <a:r>
              <a:rPr lang="de-DE" i="1"/>
              <a:t>alle</a:t>
            </a:r>
            <a:r>
              <a:rPr lang="de-DE"/>
              <a:t> Erfahrungen</a:t>
            </a:r>
          </a:p>
          <a:p>
            <a:pPr lvl="1" eaLnBrk="1" hangingPunct="1"/>
            <a:r>
              <a:rPr lang="de-DE" i="1"/>
              <a:t>alle</a:t>
            </a:r>
            <a:r>
              <a:rPr lang="de-DE"/>
              <a:t> Gedanken</a:t>
            </a:r>
          </a:p>
          <a:p>
            <a:pPr lvl="1" eaLnBrk="1" hangingPunct="1"/>
            <a:r>
              <a:rPr lang="de-DE" i="1"/>
              <a:t>alle</a:t>
            </a:r>
            <a:r>
              <a:rPr lang="de-DE"/>
              <a:t> Gefühle</a:t>
            </a:r>
          </a:p>
          <a:p>
            <a:pPr lvl="1" eaLnBrk="1" hangingPunct="1">
              <a:buFont typeface="Arial" charset="0"/>
              <a:buNone/>
            </a:pPr>
            <a:r>
              <a:rPr lang="de-DE"/>
              <a:t>anzuschauen und zu lernen, sie nicht zu bewerten.</a:t>
            </a:r>
          </a:p>
          <a:p>
            <a:pPr eaLnBrk="1" hangingPunct="1"/>
            <a:endParaRPr 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el 1"/>
          <p:cNvSpPr>
            <a:spLocks noGrp="1"/>
          </p:cNvSpPr>
          <p:nvPr>
            <p:ph type="title"/>
          </p:nvPr>
        </p:nvSpPr>
        <p:spPr/>
        <p:txBody>
          <a:bodyPr/>
          <a:lstStyle/>
          <a:p>
            <a:pPr eaLnBrk="1" hangingPunct="1"/>
            <a:r>
              <a:rPr lang="de-DE"/>
              <a:t>Jon Kabat-Zinn (* 1944, New York)</a:t>
            </a:r>
          </a:p>
        </p:txBody>
      </p:sp>
      <p:sp>
        <p:nvSpPr>
          <p:cNvPr id="19458" name="Inhaltsplatzhalter 2"/>
          <p:cNvSpPr>
            <a:spLocks noGrp="1"/>
          </p:cNvSpPr>
          <p:nvPr>
            <p:ph idx="1"/>
          </p:nvPr>
        </p:nvSpPr>
        <p:spPr/>
        <p:txBody>
          <a:bodyPr/>
          <a:lstStyle/>
          <a:p>
            <a:pPr eaLnBrk="1" hangingPunct="1"/>
            <a:r>
              <a:rPr lang="de-DE"/>
              <a:t>Molekularbiologe mit langer Meditationserfahrung, Prof. emer.</a:t>
            </a:r>
          </a:p>
          <a:p>
            <a:pPr eaLnBrk="1" hangingPunct="1"/>
            <a:r>
              <a:rPr lang="de-DE"/>
              <a:t>Gründete 1979 die Stress Reduction Clinic und entwickelte das MBSR-Programm (Mindfulness Based Stress Reduction) am Medical Center der University of Massachusetts (GF bis 1995)</a:t>
            </a:r>
          </a:p>
          <a:p>
            <a:pPr eaLnBrk="1" hangingPunct="1"/>
            <a:r>
              <a:rPr lang="de-DE"/>
              <a:t>Erfolgreiche Forschung mit Patientent/innen bei der Behandlung von Stress, Depression, Sucht, Schmerz, Herz-Kreislauf Erkrankungen etc. durch Achtsamkeit</a:t>
            </a:r>
          </a:p>
          <a:p>
            <a:pPr eaLnBrk="1" hangingPunct="1"/>
            <a:r>
              <a:rPr lang="de-DE"/>
              <a:t>Er ist der Erste, dem es gelungen ist, die Achtsamkeitspraxis systematisch in medizinische Betreuung zu integrieren</a:t>
            </a:r>
          </a:p>
          <a:p>
            <a:pPr eaLnBrk="1" hangingPunct="1"/>
            <a:endParaRPr lang="de-DE"/>
          </a:p>
          <a:p>
            <a:pPr eaLnBrk="1" hangingPunct="1"/>
            <a:endParaRPr 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p:nvPr>
        </p:nvSpPr>
        <p:spPr/>
        <p:txBody>
          <a:bodyPr/>
          <a:lstStyle/>
          <a:p>
            <a:pPr eaLnBrk="1" hangingPunct="1"/>
            <a:r>
              <a:rPr lang="de-DE" b="1" dirty="0"/>
              <a:t>Achtsamkeit</a:t>
            </a:r>
            <a:br>
              <a:rPr lang="de-DE" b="1" dirty="0"/>
            </a:br>
            <a:endParaRPr lang="de-DE" b="1" dirty="0"/>
          </a:p>
        </p:txBody>
      </p:sp>
      <p:sp>
        <p:nvSpPr>
          <p:cNvPr id="20482" name="Inhaltsplatzhalter 2"/>
          <p:cNvSpPr>
            <a:spLocks noGrp="1"/>
          </p:cNvSpPr>
          <p:nvPr>
            <p:ph idx="1"/>
          </p:nvPr>
        </p:nvSpPr>
        <p:spPr>
          <a:xfrm>
            <a:off x="819150" y="1662113"/>
            <a:ext cx="10515600" cy="4351337"/>
          </a:xfrm>
        </p:spPr>
        <p:txBody>
          <a:bodyPr/>
          <a:lstStyle/>
          <a:p>
            <a:pPr eaLnBrk="1" hangingPunct="1"/>
            <a:r>
              <a:rPr lang="de-DE" dirty="0"/>
              <a:t>lädt ein, sich selbst zu erforschen,</a:t>
            </a:r>
          </a:p>
          <a:p>
            <a:pPr eaLnBrk="1" hangingPunct="1"/>
            <a:r>
              <a:rPr lang="de-DE" dirty="0"/>
              <a:t>ein Gespür für sich selbst zu entwickeln</a:t>
            </a:r>
          </a:p>
          <a:p>
            <a:pPr eaLnBrk="1" hangingPunct="1"/>
            <a:r>
              <a:rPr lang="de-DE" dirty="0"/>
              <a:t>Wissen zu gewinnen über das, was ich wann und wie zu tun habe</a:t>
            </a:r>
          </a:p>
          <a:p>
            <a:pPr eaLnBrk="1" hangingPunct="1">
              <a:buFont typeface="Arial" charset="0"/>
              <a:buNone/>
            </a:pPr>
            <a:r>
              <a:rPr lang="de-DE" dirty="0">
                <a:sym typeface="Wingdings" pitchFamily="2" charset="2"/>
              </a:rPr>
              <a:t> </a:t>
            </a:r>
            <a:r>
              <a:rPr lang="de-DE" dirty="0">
                <a:solidFill>
                  <a:srgbClr val="9F1133"/>
                </a:solidFill>
              </a:rPr>
              <a:t>Kenntnis und Kontrolle</a:t>
            </a:r>
          </a:p>
          <a:p>
            <a:pPr eaLnBrk="1" hangingPunct="1"/>
            <a:r>
              <a:rPr lang="de-DE" dirty="0"/>
              <a:t>Erkennen der Grenze zu dem, was ich nicht mehr beeinflussen kann</a:t>
            </a:r>
          </a:p>
          <a:p>
            <a:pPr eaLnBrk="1" hangingPunct="1">
              <a:buFont typeface="Arial" charset="0"/>
              <a:buNone/>
            </a:pPr>
            <a:r>
              <a:rPr lang="de-DE" dirty="0">
                <a:sym typeface="Wingdings" pitchFamily="2" charset="2"/>
              </a:rPr>
              <a:t> </a:t>
            </a:r>
            <a:r>
              <a:rPr lang="de-DE" dirty="0">
                <a:solidFill>
                  <a:srgbClr val="9F1133"/>
                </a:solidFill>
                <a:sym typeface="Wingdings" pitchFamily="2" charset="2"/>
              </a:rPr>
              <a:t>wachsames </a:t>
            </a:r>
            <a:r>
              <a:rPr lang="de-DE" dirty="0" err="1">
                <a:solidFill>
                  <a:srgbClr val="9F1133"/>
                </a:solidFill>
                <a:sym typeface="Wingdings" pitchFamily="2" charset="2"/>
              </a:rPr>
              <a:t>Geschehenlassen</a:t>
            </a:r>
            <a:endParaRPr lang="de-DE" dirty="0">
              <a:solidFill>
                <a:srgbClr val="9F1133"/>
              </a:solidFill>
              <a:sym typeface="Wingdings" pitchFamily="2" charset="2"/>
            </a:endParaRPr>
          </a:p>
          <a:p>
            <a:pPr eaLnBrk="1" hangingPunct="1"/>
            <a:r>
              <a:rPr lang="de-DE" dirty="0">
                <a:sym typeface="Wingdings" pitchFamily="2" charset="2"/>
              </a:rPr>
              <a:t>Die Grenze zwischen Kontrolle und Unbeeinflussbarem hängt in Vielem von meiner Haltung und Einstellung ab („Katastrophen“ gehören zum Leben, ich muss mich nicht mit ihnen identifizieren)</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p:cNvSpPr>
          <p:nvPr>
            <p:ph type="body" idx="1"/>
          </p:nvPr>
        </p:nvSpPr>
        <p:spPr>
          <a:xfrm>
            <a:off x="701675" y="1174750"/>
            <a:ext cx="10515600" cy="4351338"/>
          </a:xfrm>
        </p:spPr>
        <p:txBody>
          <a:bodyPr/>
          <a:lstStyle/>
          <a:p>
            <a:pPr eaLnBrk="1" hangingPunct="1">
              <a:buFont typeface="Arial" charset="0"/>
              <a:buNone/>
            </a:pPr>
            <a:r>
              <a:rPr lang="de-DE" sz="3600" dirty="0"/>
              <a:t>Einsichten, die das Leben einfacher machen:</a:t>
            </a:r>
          </a:p>
          <a:p>
            <a:pPr eaLnBrk="1" hangingPunct="1">
              <a:buFont typeface="Arial" charset="0"/>
              <a:buNone/>
            </a:pPr>
            <a:endParaRPr lang="de-DE" sz="3600" dirty="0"/>
          </a:p>
          <a:p>
            <a:pPr lvl="1" eaLnBrk="1" hangingPunct="1"/>
            <a:r>
              <a:rPr lang="de-DE" sz="3200" dirty="0"/>
              <a:t>Die Person, die dir begegnet ist die Richtige.</a:t>
            </a:r>
          </a:p>
          <a:p>
            <a:pPr lvl="1" eaLnBrk="1" hangingPunct="1"/>
            <a:r>
              <a:rPr lang="de-DE" sz="3200" dirty="0"/>
              <a:t>Das was passiert, ist das Einzige was passieren konnte.</a:t>
            </a:r>
          </a:p>
          <a:p>
            <a:pPr lvl="1" eaLnBrk="1" hangingPunct="1"/>
            <a:r>
              <a:rPr lang="de-DE" sz="3200" dirty="0"/>
              <a:t>Jeder Moment in dem etwas beginnt, ist der richtige Moment.</a:t>
            </a:r>
          </a:p>
          <a:p>
            <a:pPr lvl="1" eaLnBrk="1" hangingPunct="1"/>
            <a:r>
              <a:rPr lang="de-DE" sz="3200" dirty="0"/>
              <a:t>Was zu Ende ist, ist zu Ende.</a:t>
            </a:r>
          </a:p>
          <a:p>
            <a:pPr lvl="1" eaLnBrk="1" hangingPunct="1">
              <a:buFont typeface="Arial" charset="0"/>
              <a:buNone/>
            </a:pPr>
            <a:endParaRPr lang="de-DE" sz="1800" dirty="0"/>
          </a:p>
          <a:p>
            <a:pPr lvl="1" eaLnBrk="1" hangingPunct="1">
              <a:buFont typeface="Arial" charset="0"/>
              <a:buNone/>
            </a:pPr>
            <a:r>
              <a:rPr lang="de-DE" sz="1800" dirty="0"/>
              <a:t>unbekannt</a:t>
            </a:r>
          </a:p>
          <a:p>
            <a:pPr eaLnBrk="1" hangingPunct="1">
              <a:buFont typeface="Arial" charset="0"/>
              <a:buNone/>
            </a:pPr>
            <a:endParaRPr lang="de-DE"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pPr eaLnBrk="1" hangingPunct="1"/>
            <a:r>
              <a:rPr lang="de-DE"/>
              <a:t>Haltung der Achtsamkeit</a:t>
            </a:r>
          </a:p>
        </p:txBody>
      </p:sp>
      <p:sp>
        <p:nvSpPr>
          <p:cNvPr id="23554" name="Rectangle 3"/>
          <p:cNvSpPr>
            <a:spLocks noGrp="1"/>
          </p:cNvSpPr>
          <p:nvPr>
            <p:ph type="body" sz="half" idx="1"/>
          </p:nvPr>
        </p:nvSpPr>
        <p:spPr/>
        <p:txBody>
          <a:bodyPr/>
          <a:lstStyle/>
          <a:p>
            <a:pPr eaLnBrk="1" hangingPunct="1">
              <a:buFont typeface="Arial" charset="0"/>
              <a:buNone/>
            </a:pPr>
            <a:r>
              <a:rPr lang="de-DE" sz="2400" b="1" dirty="0"/>
              <a:t>Der einzige Weg</a:t>
            </a:r>
          </a:p>
          <a:p>
            <a:pPr eaLnBrk="1" hangingPunct="1">
              <a:buFont typeface="Arial" charset="0"/>
              <a:buNone/>
            </a:pPr>
            <a:r>
              <a:rPr lang="de-DE" sz="2400" dirty="0"/>
              <a:t>eine Sache loszuwerden</a:t>
            </a:r>
          </a:p>
          <a:p>
            <a:pPr eaLnBrk="1" hangingPunct="1">
              <a:buFont typeface="Arial" charset="0"/>
              <a:buNone/>
            </a:pPr>
            <a:r>
              <a:rPr lang="de-DE" sz="2400" dirty="0"/>
              <a:t>ist</a:t>
            </a:r>
          </a:p>
          <a:p>
            <a:pPr eaLnBrk="1" hangingPunct="1">
              <a:buFont typeface="Arial" charset="0"/>
              <a:buNone/>
            </a:pPr>
            <a:r>
              <a:rPr lang="de-DE" sz="2400" dirty="0"/>
              <a:t>sie sein zu lassen</a:t>
            </a:r>
          </a:p>
          <a:p>
            <a:pPr eaLnBrk="1" hangingPunct="1">
              <a:buFont typeface="Arial" charset="0"/>
              <a:buNone/>
            </a:pPr>
            <a:r>
              <a:rPr lang="de-DE" sz="2400" dirty="0"/>
              <a:t>wie sie ist</a:t>
            </a:r>
          </a:p>
          <a:p>
            <a:pPr eaLnBrk="1" hangingPunct="1">
              <a:buFont typeface="Arial" charset="0"/>
              <a:buNone/>
            </a:pPr>
            <a:r>
              <a:rPr lang="de-DE" sz="2400" dirty="0"/>
              <a:t>Das bedeutet</a:t>
            </a:r>
          </a:p>
          <a:p>
            <a:pPr eaLnBrk="1" hangingPunct="1">
              <a:buFont typeface="Arial" charset="0"/>
              <a:buNone/>
            </a:pPr>
            <a:r>
              <a:rPr lang="de-DE" sz="2400" dirty="0"/>
              <a:t>sie nicht zu ändern</a:t>
            </a:r>
          </a:p>
          <a:p>
            <a:pPr eaLnBrk="1" hangingPunct="1">
              <a:buFont typeface="Arial" charset="0"/>
              <a:buNone/>
            </a:pPr>
            <a:r>
              <a:rPr lang="de-DE" sz="2400" dirty="0"/>
              <a:t>sie nicht zu bekämpfen</a:t>
            </a:r>
          </a:p>
          <a:p>
            <a:pPr eaLnBrk="1" hangingPunct="1">
              <a:buFont typeface="Arial" charset="0"/>
              <a:buNone/>
            </a:pPr>
            <a:r>
              <a:rPr lang="de-DE" sz="2400" dirty="0"/>
              <a:t>sie nicht zu übersehen</a:t>
            </a:r>
          </a:p>
        </p:txBody>
      </p:sp>
      <p:sp>
        <p:nvSpPr>
          <p:cNvPr id="23555" name="Rectangle 4"/>
          <p:cNvSpPr>
            <a:spLocks noGrp="1"/>
          </p:cNvSpPr>
          <p:nvPr>
            <p:ph type="body" sz="half" idx="2"/>
          </p:nvPr>
        </p:nvSpPr>
        <p:spPr/>
        <p:txBody>
          <a:bodyPr/>
          <a:lstStyle/>
          <a:p>
            <a:pPr eaLnBrk="1" hangingPunct="1">
              <a:buFont typeface="Arial" charset="0"/>
              <a:buNone/>
            </a:pPr>
            <a:r>
              <a:rPr lang="de-DE" sz="2400"/>
              <a:t>Der einzige Weg</a:t>
            </a:r>
          </a:p>
          <a:p>
            <a:pPr eaLnBrk="1" hangingPunct="1">
              <a:buFont typeface="Arial" charset="0"/>
              <a:buNone/>
            </a:pPr>
            <a:r>
              <a:rPr lang="de-DE" sz="2400"/>
              <a:t>ist</a:t>
            </a:r>
          </a:p>
          <a:p>
            <a:pPr eaLnBrk="1" hangingPunct="1">
              <a:buFont typeface="Arial" charset="0"/>
              <a:buNone/>
            </a:pPr>
            <a:r>
              <a:rPr lang="de-DE" sz="2400"/>
              <a:t>hinschauen</a:t>
            </a:r>
          </a:p>
          <a:p>
            <a:pPr eaLnBrk="1" hangingPunct="1">
              <a:buFont typeface="Arial" charset="0"/>
              <a:buNone/>
            </a:pPr>
            <a:r>
              <a:rPr lang="de-DE" sz="2400"/>
              <a:t>gelten lassen</a:t>
            </a:r>
          </a:p>
          <a:p>
            <a:pPr eaLnBrk="1" hangingPunct="1">
              <a:buFont typeface="Arial" charset="0"/>
              <a:buNone/>
            </a:pPr>
            <a:r>
              <a:rPr lang="de-DE" sz="2400"/>
              <a:t>akzeptieren</a:t>
            </a:r>
          </a:p>
          <a:p>
            <a:pPr eaLnBrk="1" hangingPunct="1">
              <a:buFont typeface="Arial" charset="0"/>
              <a:buNone/>
            </a:pPr>
            <a:r>
              <a:rPr lang="de-DE" sz="2400"/>
              <a:t>Wir erleben</a:t>
            </a:r>
          </a:p>
          <a:p>
            <a:pPr eaLnBrk="1" hangingPunct="1">
              <a:buFont typeface="Arial" charset="0"/>
              <a:buNone/>
            </a:pPr>
            <a:r>
              <a:rPr lang="de-DE" sz="2400"/>
              <a:t>das Wunder</a:t>
            </a:r>
          </a:p>
          <a:p>
            <a:pPr eaLnBrk="1" hangingPunct="1">
              <a:buFont typeface="Arial" charset="0"/>
              <a:buNone/>
            </a:pPr>
            <a:r>
              <a:rPr lang="de-DE" sz="2400"/>
              <a:t>dass sich Probleme</a:t>
            </a:r>
          </a:p>
          <a:p>
            <a:pPr eaLnBrk="1" hangingPunct="1">
              <a:buFont typeface="Arial" charset="0"/>
              <a:buNone/>
            </a:pPr>
            <a:r>
              <a:rPr lang="de-DE" sz="2400"/>
              <a:t>in der Erfahrung auflösen</a:t>
            </a:r>
          </a:p>
          <a:p>
            <a:pPr eaLnBrk="1" hangingPunct="1"/>
            <a:endParaRPr lang="de-DE"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title"/>
          </p:nvPr>
        </p:nvSpPr>
        <p:spPr/>
        <p:txBody>
          <a:bodyPr/>
          <a:lstStyle/>
          <a:p>
            <a:pPr eaLnBrk="1" hangingPunct="1"/>
            <a:r>
              <a:rPr lang="de-DE" dirty="0"/>
              <a:t>Achtsamkeitspraxis </a:t>
            </a:r>
            <a:r>
              <a:rPr lang="de-DE" b="1" dirty="0">
                <a:solidFill>
                  <a:srgbClr val="9F1133"/>
                </a:solidFill>
              </a:rPr>
              <a:t>bewirkt</a:t>
            </a:r>
          </a:p>
        </p:txBody>
      </p:sp>
      <p:sp>
        <p:nvSpPr>
          <p:cNvPr id="24578" name="Inhaltsplatzhalter 2"/>
          <p:cNvSpPr>
            <a:spLocks noGrp="1"/>
          </p:cNvSpPr>
          <p:nvPr>
            <p:ph idx="1"/>
          </p:nvPr>
        </p:nvSpPr>
        <p:spPr>
          <a:xfrm>
            <a:off x="819150" y="1481138"/>
            <a:ext cx="10515600" cy="4351337"/>
          </a:xfrm>
        </p:spPr>
        <p:txBody>
          <a:bodyPr/>
          <a:lstStyle/>
          <a:p>
            <a:pPr eaLnBrk="1" hangingPunct="1"/>
            <a:r>
              <a:rPr lang="de-DE" dirty="0"/>
              <a:t>Stressreduktion</a:t>
            </a:r>
          </a:p>
          <a:p>
            <a:pPr eaLnBrk="1" hangingPunct="1"/>
            <a:r>
              <a:rPr lang="de-DE" dirty="0"/>
              <a:t>Selbstvertrauen</a:t>
            </a:r>
          </a:p>
          <a:p>
            <a:pPr eaLnBrk="1" hangingPunct="1"/>
            <a:r>
              <a:rPr lang="de-DE" dirty="0"/>
              <a:t>Präsenz im Augenblick (Geistesgegenwart)</a:t>
            </a:r>
          </a:p>
          <a:p>
            <a:pPr eaLnBrk="1" hangingPunct="1"/>
            <a:r>
              <a:rPr lang="de-DE" dirty="0"/>
              <a:t>In der Regie zu sein</a:t>
            </a:r>
          </a:p>
          <a:p>
            <a:pPr eaLnBrk="1" hangingPunct="1"/>
            <a:r>
              <a:rPr lang="de-DE" dirty="0"/>
              <a:t>Intuition und Körperbewusstsein</a:t>
            </a:r>
          </a:p>
          <a:p>
            <a:pPr eaLnBrk="1" hangingPunct="1"/>
            <a:r>
              <a:rPr lang="de-DE" dirty="0"/>
              <a:t>Gelassenheit</a:t>
            </a:r>
          </a:p>
          <a:p>
            <a:pPr eaLnBrk="1" hangingPunct="1"/>
            <a:r>
              <a:rPr lang="de-DE" dirty="0"/>
              <a:t>Durchsetzungskraft</a:t>
            </a:r>
          </a:p>
          <a:p>
            <a:pPr eaLnBrk="1" hangingPunct="1"/>
            <a:r>
              <a:rPr lang="de-DE" dirty="0"/>
              <a:t>Mitgefühl</a:t>
            </a:r>
          </a:p>
          <a:p>
            <a:pPr eaLnBrk="1" hangingPunct="1"/>
            <a:r>
              <a:rPr lang="de-DE" dirty="0"/>
              <a:t>Lebensfreude</a:t>
            </a:r>
          </a:p>
          <a:p>
            <a:pPr eaLnBrk="1" hangingPunct="1"/>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type="body" idx="1"/>
          </p:nvPr>
        </p:nvSpPr>
        <p:spPr>
          <a:xfrm>
            <a:off x="2568575" y="339725"/>
            <a:ext cx="7138988" cy="5773738"/>
          </a:xfrm>
        </p:spPr>
        <p:txBody>
          <a:bodyPr/>
          <a:lstStyle/>
          <a:p>
            <a:pPr eaLnBrk="1" hangingPunct="1">
              <a:lnSpc>
                <a:spcPct val="80000"/>
              </a:lnSpc>
              <a:buFont typeface="Arial" charset="0"/>
              <a:buNone/>
            </a:pPr>
            <a:r>
              <a:rPr lang="de-DE" b="1"/>
              <a:t>Empfehlung</a:t>
            </a:r>
          </a:p>
          <a:p>
            <a:pPr eaLnBrk="1" hangingPunct="1">
              <a:lnSpc>
                <a:spcPct val="80000"/>
              </a:lnSpc>
              <a:buFont typeface="Arial" charset="0"/>
              <a:buNone/>
            </a:pPr>
            <a:r>
              <a:rPr lang="de-DE"/>
              <a:t>Achte auf deine Gedanken,</a:t>
            </a:r>
          </a:p>
          <a:p>
            <a:pPr eaLnBrk="1" hangingPunct="1">
              <a:lnSpc>
                <a:spcPct val="80000"/>
              </a:lnSpc>
              <a:buFont typeface="Arial" charset="0"/>
              <a:buNone/>
            </a:pPr>
            <a:r>
              <a:rPr lang="de-DE"/>
              <a:t>denn sie werden deine Worte.</a:t>
            </a:r>
          </a:p>
          <a:p>
            <a:pPr eaLnBrk="1" hangingPunct="1">
              <a:lnSpc>
                <a:spcPct val="80000"/>
              </a:lnSpc>
              <a:buFont typeface="Arial" charset="0"/>
              <a:buNone/>
            </a:pPr>
            <a:r>
              <a:rPr lang="de-DE"/>
              <a:t>Achte auf deine Worte,</a:t>
            </a:r>
          </a:p>
          <a:p>
            <a:pPr eaLnBrk="1" hangingPunct="1">
              <a:lnSpc>
                <a:spcPct val="80000"/>
              </a:lnSpc>
              <a:buFont typeface="Arial" charset="0"/>
              <a:buNone/>
            </a:pPr>
            <a:r>
              <a:rPr lang="de-DE"/>
              <a:t>denn sie werden deine Handlungen.</a:t>
            </a:r>
          </a:p>
          <a:p>
            <a:pPr eaLnBrk="1" hangingPunct="1">
              <a:lnSpc>
                <a:spcPct val="80000"/>
              </a:lnSpc>
              <a:buFont typeface="Arial" charset="0"/>
              <a:buNone/>
            </a:pPr>
            <a:r>
              <a:rPr lang="de-DE"/>
              <a:t>Achte auf deine Handlungen,</a:t>
            </a:r>
          </a:p>
          <a:p>
            <a:pPr eaLnBrk="1" hangingPunct="1">
              <a:lnSpc>
                <a:spcPct val="80000"/>
              </a:lnSpc>
              <a:buFont typeface="Arial" charset="0"/>
              <a:buNone/>
            </a:pPr>
            <a:r>
              <a:rPr lang="de-DE"/>
              <a:t>denn sie werden deine Gewohnheiten.</a:t>
            </a:r>
          </a:p>
          <a:p>
            <a:pPr eaLnBrk="1" hangingPunct="1">
              <a:lnSpc>
                <a:spcPct val="80000"/>
              </a:lnSpc>
              <a:buFont typeface="Arial" charset="0"/>
              <a:buNone/>
            </a:pPr>
            <a:r>
              <a:rPr lang="de-DE"/>
              <a:t>Achte auf deine Gewohnheiten,</a:t>
            </a:r>
          </a:p>
          <a:p>
            <a:pPr eaLnBrk="1" hangingPunct="1">
              <a:lnSpc>
                <a:spcPct val="80000"/>
              </a:lnSpc>
              <a:buFont typeface="Arial" charset="0"/>
              <a:buNone/>
            </a:pPr>
            <a:r>
              <a:rPr lang="de-DE"/>
              <a:t>denn sie werden dein Charakter.</a:t>
            </a:r>
          </a:p>
          <a:p>
            <a:pPr eaLnBrk="1" hangingPunct="1">
              <a:lnSpc>
                <a:spcPct val="80000"/>
              </a:lnSpc>
              <a:buFont typeface="Arial" charset="0"/>
              <a:buNone/>
            </a:pPr>
            <a:r>
              <a:rPr lang="de-DE"/>
              <a:t>Achte auf deinen Charakter,</a:t>
            </a:r>
          </a:p>
          <a:p>
            <a:pPr eaLnBrk="1" hangingPunct="1">
              <a:lnSpc>
                <a:spcPct val="80000"/>
              </a:lnSpc>
              <a:buFont typeface="Arial" charset="0"/>
              <a:buNone/>
            </a:pPr>
            <a:r>
              <a:rPr lang="de-DE"/>
              <a:t>denn er wird dein Schicksal.</a:t>
            </a:r>
          </a:p>
          <a:p>
            <a:pPr eaLnBrk="1" hangingPunct="1">
              <a:lnSpc>
                <a:spcPct val="80000"/>
              </a:lnSpc>
              <a:buFont typeface="Arial" charset="0"/>
              <a:buNone/>
            </a:pPr>
            <a:r>
              <a:rPr lang="de-DE" sz="2000"/>
              <a:t>Jüdische Überlieferung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title"/>
          </p:nvPr>
        </p:nvSpPr>
        <p:spPr>
          <a:xfrm>
            <a:off x="620713" y="365125"/>
            <a:ext cx="10733087" cy="1325563"/>
          </a:xfrm>
        </p:spPr>
        <p:txBody>
          <a:bodyPr/>
          <a:lstStyle/>
          <a:p>
            <a:pPr eaLnBrk="1" hangingPunct="1"/>
            <a:r>
              <a:rPr lang="de-DE" dirty="0"/>
              <a:t>Achtsamkeitspraxis </a:t>
            </a:r>
            <a:br>
              <a:rPr lang="de-DE" dirty="0"/>
            </a:br>
            <a:r>
              <a:rPr lang="de-DE" dirty="0"/>
              <a:t>kann das Gehirn verändern</a:t>
            </a:r>
          </a:p>
        </p:txBody>
      </p:sp>
      <p:sp>
        <p:nvSpPr>
          <p:cNvPr id="26626" name="Inhaltsplatzhalter 2"/>
          <p:cNvSpPr>
            <a:spLocks noGrp="1"/>
          </p:cNvSpPr>
          <p:nvPr>
            <p:ph idx="1"/>
          </p:nvPr>
        </p:nvSpPr>
        <p:spPr>
          <a:xfrm>
            <a:off x="838200" y="2265710"/>
            <a:ext cx="10515600" cy="4351338"/>
          </a:xfrm>
        </p:spPr>
        <p:txBody>
          <a:bodyPr/>
          <a:lstStyle/>
          <a:p>
            <a:pPr eaLnBrk="1" hangingPunct="1"/>
            <a:r>
              <a:rPr lang="de-DE" dirty="0"/>
              <a:t>Wiederholte Erfahrungen hinterlassen Spuren in der Funktion </a:t>
            </a:r>
            <a:r>
              <a:rPr lang="de-DE" i="1" dirty="0"/>
              <a:t>und</a:t>
            </a:r>
            <a:r>
              <a:rPr lang="de-DE" dirty="0"/>
              <a:t> in der Struktur des Gehirns – bis zum Lebensende.</a:t>
            </a:r>
          </a:p>
          <a:p>
            <a:pPr eaLnBrk="1" hangingPunct="1"/>
            <a:r>
              <a:rPr lang="de-DE" dirty="0"/>
              <a:t>Studien haben gezeigt, „dass die wiederholten Übungen im Kern meditativer Disziplinen positive neuroplastische Veränderungen bewirken können, die sich in mentalem und physischem Wohlbefinden, wie größerer emotionaler Ausgeglichenheit, größerem Mitgefühl und echtem Glück, auswirken sowie einen potentiellen Puffer gegen Stress verursachende und traumatische Erfahrung darstellen können.“ (Lutz, Dune und Davidson 2007)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0FD33D-2BD6-4709-8A58-056F47E92B8C}"/>
              </a:ext>
            </a:extLst>
          </p:cNvPr>
          <p:cNvSpPr>
            <a:spLocks noGrp="1"/>
          </p:cNvSpPr>
          <p:nvPr>
            <p:ph type="title"/>
          </p:nvPr>
        </p:nvSpPr>
        <p:spPr/>
        <p:txBody>
          <a:bodyPr/>
          <a:lstStyle/>
          <a:p>
            <a:r>
              <a:rPr lang="de-DE" dirty="0"/>
              <a:t>Was hält Menschen gesund?</a:t>
            </a:r>
            <a:br>
              <a:rPr lang="de-DE" dirty="0"/>
            </a:br>
            <a:r>
              <a:rPr lang="de-DE" dirty="0"/>
              <a:t>Die Salutogene nach Aaron Antonovsky</a:t>
            </a:r>
          </a:p>
        </p:txBody>
      </p:sp>
      <p:sp>
        <p:nvSpPr>
          <p:cNvPr id="3" name="Inhaltsplatzhalter 2">
            <a:extLst>
              <a:ext uri="{FF2B5EF4-FFF2-40B4-BE49-F238E27FC236}">
                <a16:creationId xmlns:a16="http://schemas.microsoft.com/office/drawing/2014/main" id="{540B195B-4BF3-4F4B-A68E-EF5689BE09D6}"/>
              </a:ext>
            </a:extLst>
          </p:cNvPr>
          <p:cNvSpPr>
            <a:spLocks noGrp="1"/>
          </p:cNvSpPr>
          <p:nvPr>
            <p:ph idx="1"/>
          </p:nvPr>
        </p:nvSpPr>
        <p:spPr>
          <a:xfrm>
            <a:off x="838200" y="2070117"/>
            <a:ext cx="10515600" cy="4351338"/>
          </a:xfrm>
        </p:spPr>
        <p:txBody>
          <a:bodyPr/>
          <a:lstStyle/>
          <a:p>
            <a:r>
              <a:rPr lang="de-DE" b="1" dirty="0"/>
              <a:t>Salutogenese</a:t>
            </a:r>
            <a:r>
              <a:rPr lang="de-DE" dirty="0"/>
              <a:t> (lat. </a:t>
            </a:r>
            <a:r>
              <a:rPr lang="de-DE" i="1" dirty="0" err="1">
                <a:effectLst/>
              </a:rPr>
              <a:t>salus</a:t>
            </a:r>
            <a:r>
              <a:rPr lang="de-DE" dirty="0"/>
              <a:t> ‚Gesundheit‘, und </a:t>
            </a:r>
            <a:r>
              <a:rPr lang="de-DE" i="1" dirty="0" err="1"/>
              <a:t>genesis</a:t>
            </a:r>
            <a:r>
              <a:rPr lang="de-DE" i="1" dirty="0"/>
              <a:t> ‚Schöpfung“</a:t>
            </a:r>
            <a:r>
              <a:rPr lang="de-DE" dirty="0"/>
              <a:t>, also etwa „Gesundheitsentstehung“) bezeichnet einerseits eine Fragestellung für die Medizin und andererseits ein Rahmenkonzept, das sich auf Faktoren und dynamische Wechselwirkungen bezieht, die zur Entstehung und Erhaltung von Gesundheit führen. Der israelisch-amerikanische Medizinsoziologe Aaron Antonovsky (1923–1994) prägte den Ausdruck in den 1980-er Jahren als Gegenbegriff zur Pathogenese. Nach dem Salutogenese-Modell ist Gesundheit nicht als Zustand, sondern als Prozess zu verstehen. Risiko- und Schutzfaktoren stehen hierbei in einem Wechselwirkungsprozess.</a:t>
            </a:r>
          </a:p>
        </p:txBody>
      </p:sp>
    </p:spTree>
    <p:extLst>
      <p:ext uri="{BB962C8B-B14F-4D97-AF65-F5344CB8AC3E}">
        <p14:creationId xmlns:p14="http://schemas.microsoft.com/office/powerpoint/2010/main" val="2024492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el 1"/>
          <p:cNvSpPr>
            <a:spLocks noGrp="1"/>
          </p:cNvSpPr>
          <p:nvPr>
            <p:ph type="title"/>
          </p:nvPr>
        </p:nvSpPr>
        <p:spPr/>
        <p:txBody>
          <a:bodyPr/>
          <a:lstStyle/>
          <a:p>
            <a:pPr eaLnBrk="1" hangingPunct="1"/>
            <a:r>
              <a:rPr lang="de-DE"/>
              <a:t>Das Leben besteht aus Augenblicken</a:t>
            </a:r>
          </a:p>
        </p:txBody>
      </p:sp>
      <p:sp>
        <p:nvSpPr>
          <p:cNvPr id="3" name="Inhaltsplatzhalter 2"/>
          <p:cNvSpPr>
            <a:spLocks noGrp="1"/>
          </p:cNvSpPr>
          <p:nvPr>
            <p:ph idx="1"/>
          </p:nvPr>
        </p:nvSpPr>
        <p:spPr>
          <a:xfrm>
            <a:off x="882208" y="2141537"/>
            <a:ext cx="10515600" cy="4351338"/>
          </a:xfrm>
        </p:spPr>
        <p:txBody>
          <a:bodyPr rtlCol="0">
            <a:normAutofit/>
          </a:bodyPr>
          <a:lstStyle/>
          <a:p>
            <a:pPr eaLnBrk="1" fontAlgn="auto" hangingPunct="1">
              <a:spcAft>
                <a:spcPts val="0"/>
              </a:spcAft>
              <a:buFont typeface="Arial" panose="020B0604020202020204" pitchFamily="34" charset="0"/>
              <a:buChar char="•"/>
              <a:defRPr/>
            </a:pPr>
            <a:r>
              <a:rPr lang="de-DE" dirty="0"/>
              <a:t>„O ja, ich hatte meine Augenblicke, und wenn ich noch einmal von vorne anfangen könnte, würde ich dafür sorgen, </a:t>
            </a:r>
            <a:r>
              <a:rPr lang="de-DE" dirty="0" err="1"/>
              <a:t>daß</a:t>
            </a:r>
            <a:r>
              <a:rPr lang="de-DE" dirty="0"/>
              <a:t> ich noch mehr davon hätte. Wenn Sie‘s genau wissen wollen: Ich würde versuchen, nichts anderes zu haben. Einfach nur Augenblicke, einen nach dem andern, anstatt ein Leben lang auf die Zukunft zu warten.“</a:t>
            </a:r>
          </a:p>
          <a:p>
            <a:pPr marL="0" indent="0" eaLnBrk="1" fontAlgn="auto" hangingPunct="1">
              <a:spcAft>
                <a:spcPts val="0"/>
              </a:spcAft>
              <a:buFont typeface="Arial" panose="020B0604020202020204" pitchFamily="34" charset="0"/>
              <a:buNone/>
              <a:defRPr/>
            </a:pPr>
            <a:r>
              <a:rPr lang="de-DE" dirty="0"/>
              <a:t>	</a:t>
            </a:r>
            <a:r>
              <a:rPr lang="de-DE" sz="2400" dirty="0"/>
              <a:t>Nadine </a:t>
            </a:r>
            <a:r>
              <a:rPr lang="de-DE" sz="2400" dirty="0" err="1"/>
              <a:t>Stair</a:t>
            </a:r>
            <a:r>
              <a:rPr lang="de-DE" sz="2400" dirty="0"/>
              <a:t>, 85 Jahre, Louisville/Kentucky</a:t>
            </a:r>
          </a:p>
          <a:p>
            <a:pPr marL="0" indent="0" eaLnBrk="1" fontAlgn="auto" hangingPunct="1">
              <a:spcAft>
                <a:spcPts val="0"/>
              </a:spcAft>
              <a:buFont typeface="Arial" panose="020B0604020202020204" pitchFamily="34" charset="0"/>
              <a:buNone/>
              <a:defRPr/>
            </a:pPr>
            <a:endParaRPr lang="de-DE" dirty="0"/>
          </a:p>
          <a:p>
            <a:pPr marL="0" indent="0" eaLnBrk="1" fontAlgn="auto" hangingPunct="1">
              <a:spcAft>
                <a:spcPts val="0"/>
              </a:spcAft>
              <a:buFont typeface="Arial" panose="020B0604020202020204" pitchFamily="34" charset="0"/>
              <a:buNone/>
              <a:defRPr/>
            </a:pPr>
            <a:endParaRPr lang="de-DE" dirty="0"/>
          </a:p>
          <a:p>
            <a:pPr marL="0" indent="0" eaLnBrk="1" fontAlgn="auto" hangingPunct="1">
              <a:spcAft>
                <a:spcPts val="0"/>
              </a:spcAft>
              <a:buFont typeface="Arial" panose="020B0604020202020204" pitchFamily="34" charset="0"/>
              <a:buNone/>
              <a:defRPr/>
            </a:pPr>
            <a:endParaRPr lang="de-DE" dirty="0"/>
          </a:p>
          <a:p>
            <a:pPr marL="0" indent="0" eaLnBrk="1" fontAlgn="auto" hangingPunct="1">
              <a:spcAft>
                <a:spcPts val="0"/>
              </a:spcAft>
              <a:buFont typeface="Arial" panose="020B0604020202020204" pitchFamily="34" charset="0"/>
              <a:buNone/>
              <a:defRPr/>
            </a:pPr>
            <a:r>
              <a:rPr lang="de-DE" sz="1200" dirty="0"/>
              <a:t>In: Jon </a:t>
            </a:r>
            <a:r>
              <a:rPr lang="de-DE" sz="1200" dirty="0" err="1"/>
              <a:t>Kabat</a:t>
            </a:r>
            <a:r>
              <a:rPr lang="de-DE" sz="1200" dirty="0"/>
              <a:t>-Zinn, Gesund, 33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p:cNvSpPr>
          <p:nvPr>
            <p:ph type="body" idx="1"/>
          </p:nvPr>
        </p:nvSpPr>
        <p:spPr>
          <a:xfrm>
            <a:off x="838200" y="957263"/>
            <a:ext cx="9185275" cy="5219700"/>
          </a:xfrm>
        </p:spPr>
        <p:txBody>
          <a:bodyPr/>
          <a:lstStyle/>
          <a:p>
            <a:pPr eaLnBrk="1" hangingPunct="1">
              <a:buFont typeface="Arial" charset="0"/>
              <a:buNone/>
            </a:pPr>
            <a:r>
              <a:rPr lang="de-DE"/>
              <a:t>	</a:t>
            </a:r>
            <a:r>
              <a:rPr lang="de-DE" sz="3600"/>
              <a:t>„Zwischen Reiz und Reaktion gibt es einen Raum.</a:t>
            </a:r>
          </a:p>
          <a:p>
            <a:pPr eaLnBrk="1" hangingPunct="1">
              <a:buFont typeface="Arial" charset="0"/>
              <a:buNone/>
            </a:pPr>
            <a:r>
              <a:rPr lang="de-DE" sz="3600"/>
              <a:t>	In diesem Raum liegt unsere Macht, unsere Reaktion zu wählen.</a:t>
            </a:r>
          </a:p>
          <a:p>
            <a:pPr eaLnBrk="1" hangingPunct="1">
              <a:buFont typeface="Arial" charset="0"/>
              <a:buNone/>
            </a:pPr>
            <a:r>
              <a:rPr lang="de-DE" sz="3600"/>
              <a:t>	In unserer Reaktion liegen unser Wachstum und unsere Freiheit.“</a:t>
            </a:r>
          </a:p>
          <a:p>
            <a:pPr eaLnBrk="1" hangingPunct="1">
              <a:buFont typeface="Arial" charset="0"/>
              <a:buNone/>
            </a:pPr>
            <a:r>
              <a:rPr lang="de-DE"/>
              <a:t>	</a:t>
            </a:r>
            <a:r>
              <a:rPr lang="de-DE" sz="1800"/>
              <a:t>Victor Frankl zitiert durch Saki F. Santorelli in: Stahl, Bob; Goldstein, Elisha (²2012), 292  (Direktor der Stress Reduction Clinic in Massachusetts)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el 1"/>
          <p:cNvSpPr>
            <a:spLocks noGrp="1"/>
          </p:cNvSpPr>
          <p:nvPr>
            <p:ph type="title"/>
          </p:nvPr>
        </p:nvSpPr>
        <p:spPr/>
        <p:txBody>
          <a:bodyPr/>
          <a:lstStyle/>
          <a:p>
            <a:pPr eaLnBrk="1" hangingPunct="1"/>
            <a:r>
              <a:rPr lang="de-DE" sz="4000" dirty="0"/>
              <a:t>Grundlagen der Praxis: </a:t>
            </a:r>
            <a:br>
              <a:rPr lang="de-DE" sz="4000" dirty="0"/>
            </a:br>
            <a:r>
              <a:rPr lang="de-DE" sz="4000" b="1" dirty="0">
                <a:solidFill>
                  <a:srgbClr val="9F1133"/>
                </a:solidFill>
              </a:rPr>
              <a:t>Innere Einstellung und Engagement</a:t>
            </a:r>
          </a:p>
        </p:txBody>
      </p:sp>
      <p:sp>
        <p:nvSpPr>
          <p:cNvPr id="29698" name="Inhaltsplatzhalter 2"/>
          <p:cNvSpPr>
            <a:spLocks noGrp="1"/>
          </p:cNvSpPr>
          <p:nvPr>
            <p:ph idx="1"/>
          </p:nvPr>
        </p:nvSpPr>
        <p:spPr>
          <a:xfrm>
            <a:off x="828675" y="1931988"/>
            <a:ext cx="10515600" cy="4351337"/>
          </a:xfrm>
        </p:spPr>
        <p:txBody>
          <a:bodyPr/>
          <a:lstStyle/>
          <a:p>
            <a:pPr eaLnBrk="1" hangingPunct="1"/>
            <a:r>
              <a:rPr lang="de-DE" dirty="0"/>
              <a:t>Nicht-beurteilen</a:t>
            </a:r>
          </a:p>
          <a:p>
            <a:pPr eaLnBrk="1" hangingPunct="1"/>
            <a:r>
              <a:rPr lang="de-DE" dirty="0"/>
              <a:t>Geduld</a:t>
            </a:r>
          </a:p>
          <a:p>
            <a:pPr eaLnBrk="1" hangingPunct="1"/>
            <a:r>
              <a:rPr lang="de-DE" dirty="0"/>
              <a:t>Anfängergeist bewahren</a:t>
            </a:r>
          </a:p>
          <a:p>
            <a:pPr eaLnBrk="1" hangingPunct="1"/>
            <a:r>
              <a:rPr lang="de-DE" dirty="0"/>
              <a:t>Vertrauen (in die eigene innere Weisheit)</a:t>
            </a:r>
          </a:p>
          <a:p>
            <a:pPr eaLnBrk="1" hangingPunct="1"/>
            <a:r>
              <a:rPr lang="de-DE" dirty="0"/>
              <a:t>Nicht-greifen (sich nicht festbeißen)</a:t>
            </a:r>
          </a:p>
          <a:p>
            <a:pPr eaLnBrk="1" hangingPunct="1"/>
            <a:r>
              <a:rPr lang="de-DE" dirty="0"/>
              <a:t>Akzeptanz</a:t>
            </a:r>
          </a:p>
          <a:p>
            <a:pPr eaLnBrk="1" hangingPunct="1"/>
            <a:r>
              <a:rPr lang="de-DE" dirty="0"/>
              <a:t>Loslassen (oder: Wie die Inder Affen fingen mit der Banane in der Kokosnuss)</a:t>
            </a:r>
          </a:p>
          <a:p>
            <a:pPr eaLnBrk="1" hangingPunct="1"/>
            <a:endParaRPr lang="de-D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pPr eaLnBrk="1" hangingPunct="1"/>
            <a:r>
              <a:rPr lang="de-DE" b="1" dirty="0">
                <a:solidFill>
                  <a:srgbClr val="9F1133"/>
                </a:solidFill>
              </a:rPr>
              <a:t>Der</a:t>
            </a:r>
            <a:r>
              <a:rPr lang="de-DE" dirty="0"/>
              <a:t> </a:t>
            </a:r>
            <a:r>
              <a:rPr lang="de-DE" b="1" dirty="0">
                <a:solidFill>
                  <a:srgbClr val="9F1133"/>
                </a:solidFill>
              </a:rPr>
              <a:t>Atem</a:t>
            </a:r>
            <a:r>
              <a:rPr lang="de-DE" dirty="0"/>
              <a:t> als starker Verbündeter</a:t>
            </a:r>
          </a:p>
        </p:txBody>
      </p:sp>
      <p:sp>
        <p:nvSpPr>
          <p:cNvPr id="30722" name="Inhaltsplatzhalter 2"/>
          <p:cNvSpPr>
            <a:spLocks noGrp="1"/>
          </p:cNvSpPr>
          <p:nvPr>
            <p:ph idx="1"/>
          </p:nvPr>
        </p:nvSpPr>
        <p:spPr>
          <a:xfrm>
            <a:off x="788988" y="2070100"/>
            <a:ext cx="10515600" cy="4351338"/>
          </a:xfrm>
        </p:spPr>
        <p:txBody>
          <a:bodyPr/>
          <a:lstStyle/>
          <a:p>
            <a:pPr eaLnBrk="1" hangingPunct="1"/>
            <a:r>
              <a:rPr lang="de-DE" sz="3600" dirty="0"/>
              <a:t>Zwerchfellatmung</a:t>
            </a:r>
          </a:p>
          <a:p>
            <a:pPr eaLnBrk="1" hangingPunct="1"/>
            <a:r>
              <a:rPr lang="de-DE" sz="3600" dirty="0"/>
              <a:t>Durch Meditation atmen wir tiefer und entspannter</a:t>
            </a:r>
          </a:p>
          <a:p>
            <a:pPr eaLnBrk="1" hangingPunct="1"/>
            <a:r>
              <a:rPr lang="de-DE" sz="3600" dirty="0"/>
              <a:t>Der Atem hilft zu spüren und</a:t>
            </a:r>
          </a:p>
          <a:p>
            <a:pPr eaLnBrk="1" hangingPunct="1"/>
            <a:r>
              <a:rPr lang="de-DE" sz="3600" dirty="0"/>
              <a:t>Im Augenblick zu bleiben, bzw. zurückzukehren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a:xfrm>
            <a:off x="838200" y="365125"/>
            <a:ext cx="10515600" cy="1616075"/>
          </a:xfrm>
        </p:spPr>
        <p:txBody>
          <a:bodyPr/>
          <a:lstStyle/>
          <a:p>
            <a:pPr eaLnBrk="1" hangingPunct="1"/>
            <a:r>
              <a:rPr lang="de-DE" sz="4000" b="1" dirty="0">
                <a:solidFill>
                  <a:srgbClr val="9F1133"/>
                </a:solidFill>
              </a:rPr>
              <a:t>Meditationsarten	</a:t>
            </a:r>
            <a:br>
              <a:rPr lang="de-DE" sz="4000" dirty="0"/>
            </a:br>
            <a:r>
              <a:rPr lang="de-DE" sz="3200" i="1" dirty="0"/>
              <a:t>Eintreten in die </a:t>
            </a:r>
            <a:r>
              <a:rPr lang="de-DE" sz="3200" b="1" i="1" dirty="0"/>
              <a:t>Welt des</a:t>
            </a:r>
            <a:r>
              <a:rPr lang="de-DE" sz="3200" i="1" dirty="0"/>
              <a:t> </a:t>
            </a:r>
            <a:r>
              <a:rPr lang="de-DE" sz="3200" b="1" i="1" dirty="0"/>
              <a:t>Seins</a:t>
            </a:r>
            <a:r>
              <a:rPr lang="de-DE" sz="3200" i="1" dirty="0"/>
              <a:t>, </a:t>
            </a:r>
            <a:br>
              <a:rPr lang="de-DE" sz="3200" i="1" dirty="0"/>
            </a:br>
            <a:r>
              <a:rPr lang="de-DE" sz="3200" i="1" dirty="0"/>
              <a:t>statt in die </a:t>
            </a:r>
            <a:r>
              <a:rPr lang="de-DE" sz="3200" b="1" i="1" dirty="0"/>
              <a:t>Welt des</a:t>
            </a:r>
            <a:r>
              <a:rPr lang="de-DE" sz="3200" i="1" dirty="0"/>
              <a:t> </a:t>
            </a:r>
            <a:r>
              <a:rPr lang="de-DE" sz="3200" b="1" i="1" dirty="0"/>
              <a:t>Tuns</a:t>
            </a:r>
          </a:p>
        </p:txBody>
      </p:sp>
      <p:sp>
        <p:nvSpPr>
          <p:cNvPr id="31746" name="Inhaltsplatzhalter 2"/>
          <p:cNvSpPr>
            <a:spLocks noGrp="1"/>
          </p:cNvSpPr>
          <p:nvPr>
            <p:ph idx="1"/>
          </p:nvPr>
        </p:nvSpPr>
        <p:spPr>
          <a:xfrm>
            <a:off x="811213" y="2317750"/>
            <a:ext cx="10515600" cy="4351338"/>
          </a:xfrm>
        </p:spPr>
        <p:txBody>
          <a:bodyPr/>
          <a:lstStyle/>
          <a:p>
            <a:pPr eaLnBrk="1" hangingPunct="1"/>
            <a:r>
              <a:rPr lang="de-DE"/>
              <a:t>Sitzmeditation (eine bequeme aufrechte Haltung, in der ich wach und aufmerksam sein kann)</a:t>
            </a:r>
          </a:p>
          <a:p>
            <a:pPr eaLnBrk="1" hangingPunct="1"/>
            <a:r>
              <a:rPr lang="de-DE"/>
              <a:t>Liegen: Body-Scan (geführte Meditation druch den Körper; achtsame Beobachtung, ohne etwas verändern zu wollen; Schärfung der Wahrnehmung </a:t>
            </a:r>
            <a:r>
              <a:rPr lang="de-DE" sz="2400"/>
              <a:t>(gut gegen hohen Blutdruck und Rückenschmerzen)</a:t>
            </a:r>
          </a:p>
          <a:p>
            <a:pPr eaLnBrk="1" hangingPunct="1"/>
            <a:r>
              <a:rPr lang="de-DE"/>
              <a:t>Gehmeditation (langsames Gehen, bei dem die Aufmerksamkeit auf dem Akt des Gehens liegt</a:t>
            </a:r>
          </a:p>
          <a:p>
            <a:pPr eaLnBrk="1" hangingPunct="1"/>
            <a:r>
              <a:rPr lang="de-DE"/>
              <a:t>Yoga/Körperarbeit als Meditation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p:txBody>
          <a:bodyPr/>
          <a:lstStyle/>
          <a:p>
            <a:pPr eaLnBrk="1" hangingPunct="1"/>
            <a:r>
              <a:rPr lang="de-DE"/>
              <a:t>Formale und informelle Meditation</a:t>
            </a:r>
          </a:p>
        </p:txBody>
      </p:sp>
      <p:sp>
        <p:nvSpPr>
          <p:cNvPr id="32770" name="Inhaltsplatzhalter 2"/>
          <p:cNvSpPr>
            <a:spLocks noGrp="1"/>
          </p:cNvSpPr>
          <p:nvPr>
            <p:ph idx="1"/>
          </p:nvPr>
        </p:nvSpPr>
        <p:spPr/>
        <p:txBody>
          <a:bodyPr/>
          <a:lstStyle/>
          <a:p>
            <a:pPr eaLnBrk="1" hangingPunct="1"/>
            <a:r>
              <a:rPr lang="de-DE" sz="3600" b="1"/>
              <a:t>Formale Meditation</a:t>
            </a:r>
          </a:p>
          <a:p>
            <a:pPr lvl="1" eaLnBrk="1" hangingPunct="1"/>
            <a:r>
              <a:rPr lang="de-DE" sz="2800"/>
              <a:t>Jede Form der Meditation inkl. Ess- und Trinkmeditation</a:t>
            </a:r>
          </a:p>
          <a:p>
            <a:pPr lvl="1" eaLnBrk="1" hangingPunct="1">
              <a:buFont typeface="Arial" charset="0"/>
              <a:buNone/>
            </a:pPr>
            <a:endParaRPr lang="de-DE"/>
          </a:p>
          <a:p>
            <a:pPr eaLnBrk="1" hangingPunct="1"/>
            <a:r>
              <a:rPr lang="de-DE" sz="4000" b="1"/>
              <a:t>Informelle Meditation</a:t>
            </a:r>
            <a:endParaRPr lang="de-DE" sz="3600" b="1"/>
          </a:p>
          <a:p>
            <a:pPr lvl="1" eaLnBrk="1" hangingPunct="1">
              <a:spcBef>
                <a:spcPts val="1000"/>
              </a:spcBef>
            </a:pPr>
            <a:r>
              <a:rPr lang="de-DE" sz="2800"/>
              <a:t>Jede Alltagshandlung, die in bewusster Achtsamkeit praktiziert wird (Zähneputzen, Anziehen, Ausräumen der Spülmaschine, Autofahren, Kopieren, Essen, Sport, Hobbies …)</a:t>
            </a:r>
          </a:p>
          <a:p>
            <a:pPr lvl="1" eaLnBrk="1" hangingPunct="1">
              <a:spcBef>
                <a:spcPts val="1000"/>
              </a:spcBef>
            </a:pPr>
            <a:endParaRPr lang="de-DE" sz="36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p:cNvSpPr>
            <a:spLocks noGrp="1"/>
          </p:cNvSpPr>
          <p:nvPr>
            <p:ph idx="1"/>
          </p:nvPr>
        </p:nvSpPr>
        <p:spPr>
          <a:xfrm>
            <a:off x="838200" y="903288"/>
            <a:ext cx="10515600" cy="5273675"/>
          </a:xfrm>
        </p:spPr>
        <p:txBody>
          <a:bodyPr/>
          <a:lstStyle/>
          <a:p>
            <a:pPr marL="0" indent="0" eaLnBrk="1" hangingPunct="1">
              <a:buFont typeface="Arial" charset="0"/>
              <a:buNone/>
            </a:pPr>
            <a:r>
              <a:rPr lang="de-DE" sz="4000"/>
              <a:t>"Bei der Meditation geht es nicht um den Versuch, irgendwo hinzugelangen. Es geht  darum, dass wir uns selbst erlauben, genau     dort zu sein, wo wir sind, und genau so zu sein, wie wir sind, und desgleichen der Welt zu erlauben, genau so zu sein, wie sie in diesem Augenblick ist.„</a:t>
            </a:r>
          </a:p>
          <a:p>
            <a:pPr marL="0" indent="0" eaLnBrk="1" hangingPunct="1">
              <a:buFont typeface="Arial" charset="0"/>
              <a:buNone/>
            </a:pPr>
            <a:endParaRPr lang="de-DE"/>
          </a:p>
          <a:p>
            <a:pPr marL="0" indent="0" eaLnBrk="1" hangingPunct="1">
              <a:buFont typeface="Arial" charset="0"/>
              <a:buNone/>
            </a:pPr>
            <a:r>
              <a:rPr lang="de-DE" sz="2400"/>
              <a:t>Jon Kabat-Zinn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Inhaltsplatzhalter 2"/>
          <p:cNvSpPr>
            <a:spLocks noGrp="1"/>
          </p:cNvSpPr>
          <p:nvPr>
            <p:ph idx="1"/>
          </p:nvPr>
        </p:nvSpPr>
        <p:spPr>
          <a:xfrm>
            <a:off x="838200" y="1120775"/>
            <a:ext cx="10515600" cy="5056188"/>
          </a:xfrm>
        </p:spPr>
        <p:txBody>
          <a:bodyPr/>
          <a:lstStyle/>
          <a:p>
            <a:pPr marL="0" indent="0" eaLnBrk="1" hangingPunct="1">
              <a:buFont typeface="Arial" charset="0"/>
              <a:buNone/>
            </a:pPr>
            <a:r>
              <a:rPr lang="de-DE" sz="4400"/>
              <a:t>"Wenn die Achtsamkeit etwas Schönes berührt, offenbart sie dessen Schönheit. Wenn sie etwas Schmerzvolles berührt, wandelt sie es um und heilt es.„</a:t>
            </a:r>
          </a:p>
          <a:p>
            <a:pPr marL="0" indent="0" eaLnBrk="1" hangingPunct="1">
              <a:buFont typeface="Arial" charset="0"/>
              <a:buNone/>
            </a:pPr>
            <a:endParaRPr lang="de-DE"/>
          </a:p>
          <a:p>
            <a:pPr marL="0" indent="0" eaLnBrk="1" hangingPunct="1">
              <a:buFont typeface="Arial" charset="0"/>
              <a:buNone/>
            </a:pPr>
            <a:r>
              <a:rPr lang="de-DE"/>
              <a:t>Thich Nhat Hanh</a:t>
            </a:r>
            <a:br>
              <a:rPr lang="de-DE"/>
            </a:br>
            <a:br>
              <a:rPr lang="de-DE"/>
            </a:br>
            <a:endParaRPr lang="de-D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p:cNvSpPr>
          <p:nvPr>
            <p:ph type="body" idx="1"/>
          </p:nvPr>
        </p:nvSpPr>
        <p:spPr>
          <a:xfrm>
            <a:off x="3852863" y="741363"/>
            <a:ext cx="6659562" cy="4794250"/>
          </a:xfrm>
        </p:spPr>
        <p:txBody>
          <a:bodyPr/>
          <a:lstStyle/>
          <a:p>
            <a:pPr eaLnBrk="1" hangingPunct="1">
              <a:lnSpc>
                <a:spcPct val="80000"/>
              </a:lnSpc>
              <a:buFont typeface="Arial" charset="0"/>
              <a:buNone/>
            </a:pPr>
            <a:r>
              <a:rPr lang="de-DE" b="1" dirty="0"/>
              <a:t>	</a:t>
            </a:r>
            <a:r>
              <a:rPr lang="de-DE" sz="3200" b="1" dirty="0"/>
              <a:t>Einfach sitzen</a:t>
            </a:r>
            <a:endParaRPr lang="de-DE" sz="3200" dirty="0"/>
          </a:p>
          <a:p>
            <a:pPr eaLnBrk="1" hangingPunct="1">
              <a:lnSpc>
                <a:spcPct val="80000"/>
              </a:lnSpc>
              <a:buFont typeface="Arial" charset="0"/>
              <a:buNone/>
            </a:pPr>
            <a:r>
              <a:rPr lang="de-DE" sz="3200" dirty="0"/>
              <a:t>	Das Glück ist ein Schmetterling", sagte der Meister.               </a:t>
            </a:r>
          </a:p>
          <a:p>
            <a:pPr eaLnBrk="1" hangingPunct="1">
              <a:lnSpc>
                <a:spcPct val="80000"/>
              </a:lnSpc>
              <a:buFont typeface="Arial" charset="0"/>
              <a:buNone/>
            </a:pPr>
            <a:r>
              <a:rPr lang="de-DE" sz="3200" dirty="0"/>
              <a:t>  "Jag ihm nach und er entwischt dir. </a:t>
            </a:r>
            <a:br>
              <a:rPr lang="de-DE" sz="3200" dirty="0"/>
            </a:br>
            <a:r>
              <a:rPr lang="de-DE" sz="3200" dirty="0"/>
              <a:t>Setz dich hin und er lässt sich auf deiner Schulter nieder." </a:t>
            </a:r>
            <a:br>
              <a:rPr lang="de-DE" sz="3200" dirty="0"/>
            </a:br>
            <a:r>
              <a:rPr lang="de-DE" sz="3200" dirty="0"/>
              <a:t>"Was soll ich also tun, um das Glück zu erlangen?", fragte der Schüler. </a:t>
            </a:r>
            <a:br>
              <a:rPr lang="de-DE" sz="3200" dirty="0"/>
            </a:br>
            <a:r>
              <a:rPr lang="de-DE" sz="3200" dirty="0"/>
              <a:t>"Du könntest versuchen, dich ganz ruhig hinzusetzen - falls du es wagst!"</a:t>
            </a:r>
          </a:p>
          <a:p>
            <a:pPr eaLnBrk="1" hangingPunct="1">
              <a:lnSpc>
                <a:spcPct val="80000"/>
              </a:lnSpc>
              <a:buFont typeface="Arial" charset="0"/>
              <a:buNone/>
            </a:pPr>
            <a:r>
              <a:rPr lang="de-DE" sz="1800" dirty="0"/>
              <a:t>	Anthony de Mello</a:t>
            </a:r>
          </a:p>
        </p:txBody>
      </p:sp>
      <p:pic>
        <p:nvPicPr>
          <p:cNvPr id="36866" name="Picture 4" descr="iStock_SchmetterlingSmall"/>
          <p:cNvPicPr>
            <a:picLocks noChangeAspect="1" noChangeArrowheads="1"/>
          </p:cNvPicPr>
          <p:nvPr/>
        </p:nvPicPr>
        <p:blipFill>
          <a:blip r:embed="rId2"/>
          <a:srcRect/>
          <a:stretch>
            <a:fillRect/>
          </a:stretch>
        </p:blipFill>
        <p:spPr bwMode="auto">
          <a:xfrm>
            <a:off x="176213" y="676275"/>
            <a:ext cx="3602037" cy="53975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4E77AD-FE45-4E21-9598-69CAF4E50CBD}"/>
              </a:ext>
            </a:extLst>
          </p:cNvPr>
          <p:cNvSpPr>
            <a:spLocks noGrp="1"/>
          </p:cNvSpPr>
          <p:nvPr>
            <p:ph type="title"/>
          </p:nvPr>
        </p:nvSpPr>
        <p:spPr>
          <a:xfrm>
            <a:off x="638952" y="235738"/>
            <a:ext cx="10200498" cy="1233424"/>
          </a:xfrm>
        </p:spPr>
        <p:txBody>
          <a:bodyPr>
            <a:normAutofit fontScale="90000"/>
          </a:bodyPr>
          <a:lstStyle/>
          <a:p>
            <a:r>
              <a:rPr lang="de-DE" b="1" dirty="0"/>
              <a:t>Gerne </a:t>
            </a:r>
            <a:r>
              <a:rPr lang="de-DE" b="1" dirty="0">
                <a:solidFill>
                  <a:srgbClr val="FFC000"/>
                </a:solidFill>
                <a:sym typeface="Wingdings" panose="05000000000000000000" pitchFamily="2" charset="2"/>
              </a:rPr>
              <a:t></a:t>
            </a:r>
            <a:r>
              <a:rPr lang="de-DE" b="1" dirty="0">
                <a:sym typeface="Wingdings" panose="05000000000000000000" pitchFamily="2" charset="2"/>
              </a:rPr>
              <a:t>: </a:t>
            </a:r>
            <a:r>
              <a:rPr lang="de-DE" b="1" dirty="0"/>
              <a:t>Kontakt, Anregungen und Vernetzung</a:t>
            </a:r>
          </a:p>
        </p:txBody>
      </p:sp>
      <p:pic>
        <p:nvPicPr>
          <p:cNvPr id="6" name="Inhaltsplatzhalter 5">
            <a:extLst>
              <a:ext uri="{FF2B5EF4-FFF2-40B4-BE49-F238E27FC236}">
                <a16:creationId xmlns:a16="http://schemas.microsoft.com/office/drawing/2014/main" id="{DD4249FD-8D9B-5E22-7281-022D5741FF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0046" y="1847092"/>
            <a:ext cx="8092452" cy="4064758"/>
          </a:xfrm>
        </p:spPr>
      </p:pic>
    </p:spTree>
    <p:extLst>
      <p:ext uri="{BB962C8B-B14F-4D97-AF65-F5344CB8AC3E}">
        <p14:creationId xmlns:p14="http://schemas.microsoft.com/office/powerpoint/2010/main" val="1043102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342D80-3A1E-4E20-BACE-0273032FCF6C}"/>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34532CDE-9CE1-4EFD-A482-B643F764C6AF}"/>
              </a:ext>
            </a:extLst>
          </p:cNvPr>
          <p:cNvSpPr>
            <a:spLocks noGrp="1"/>
          </p:cNvSpPr>
          <p:nvPr>
            <p:ph idx="1"/>
          </p:nvPr>
        </p:nvSpPr>
        <p:spPr/>
        <p:txBody>
          <a:bodyPr/>
          <a:lstStyle/>
          <a:p>
            <a:r>
              <a:rPr lang="de-DE" dirty="0"/>
              <a:t>Antonovsky postulierte die Existenz </a:t>
            </a:r>
            <a:r>
              <a:rPr lang="de-DE" i="1" dirty="0"/>
              <a:t>generalisierter Widerstandsressourcen</a:t>
            </a:r>
            <a:r>
              <a:rPr lang="de-DE" dirty="0"/>
              <a:t>, welche in Situationen aller Art zur Unterstützung der Bewältigung von Stressoren und das durch sie hervorgerufene Spannungserleben eingesetzt werden können. </a:t>
            </a:r>
          </a:p>
          <a:p>
            <a:r>
              <a:rPr lang="de-DE" dirty="0"/>
              <a:t>Dabei sei es allen generalisierten Widerstandsressourcen gemeinsam, dass sie den unzähligen uns ständig treffenden Stressoren eine „Bedeutung“ erteilten.</a:t>
            </a:r>
          </a:p>
        </p:txBody>
      </p:sp>
    </p:spTree>
    <p:extLst>
      <p:ext uri="{BB962C8B-B14F-4D97-AF65-F5344CB8AC3E}">
        <p14:creationId xmlns:p14="http://schemas.microsoft.com/office/powerpoint/2010/main" val="159090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24B59C-F33E-4FD3-87ED-862885CE59EB}"/>
              </a:ext>
            </a:extLst>
          </p:cNvPr>
          <p:cNvSpPr>
            <a:spLocks noGrp="1"/>
          </p:cNvSpPr>
          <p:nvPr>
            <p:ph type="title"/>
          </p:nvPr>
        </p:nvSpPr>
        <p:spPr>
          <a:xfrm>
            <a:off x="838200" y="365125"/>
            <a:ext cx="10515600" cy="1325563"/>
          </a:xfrm>
        </p:spPr>
        <p:txBody>
          <a:bodyPr/>
          <a:lstStyle/>
          <a:p>
            <a:r>
              <a:rPr lang="de-DE" b="1" dirty="0"/>
              <a:t>Die drei Aspekte des </a:t>
            </a:r>
            <a:r>
              <a:rPr lang="de-DE" b="1" dirty="0">
                <a:solidFill>
                  <a:srgbClr val="9F1133"/>
                </a:solidFill>
              </a:rPr>
              <a:t>Kohärenzgefühls</a:t>
            </a:r>
            <a:r>
              <a:rPr lang="de-DE" b="1" dirty="0"/>
              <a:t> </a:t>
            </a:r>
          </a:p>
        </p:txBody>
      </p:sp>
      <p:sp>
        <p:nvSpPr>
          <p:cNvPr id="3" name="Inhaltsplatzhalter 2">
            <a:extLst>
              <a:ext uri="{FF2B5EF4-FFF2-40B4-BE49-F238E27FC236}">
                <a16:creationId xmlns:a16="http://schemas.microsoft.com/office/drawing/2014/main" id="{D5BF905C-7DB2-4B00-B453-67A9271CFB25}"/>
              </a:ext>
            </a:extLst>
          </p:cNvPr>
          <p:cNvSpPr>
            <a:spLocks noGrp="1"/>
          </p:cNvSpPr>
          <p:nvPr>
            <p:ph idx="1"/>
          </p:nvPr>
        </p:nvSpPr>
        <p:spPr>
          <a:xfrm>
            <a:off x="838200" y="2141537"/>
            <a:ext cx="10515600" cy="4351338"/>
          </a:xfrm>
        </p:spPr>
        <p:txBody>
          <a:bodyPr/>
          <a:lstStyle/>
          <a:p>
            <a:pPr marL="0" indent="0">
              <a:buNone/>
            </a:pPr>
            <a:r>
              <a:rPr lang="de-DE" dirty="0"/>
              <a:t>1. 	Die Fähigkeit, die Zusammenhänge des Lebens zu verstehen – 	das </a:t>
            </a:r>
            <a:r>
              <a:rPr lang="de-DE" b="1" i="1" dirty="0"/>
              <a:t>Gefühl der Verstehbarkeit</a:t>
            </a:r>
            <a:r>
              <a:rPr lang="de-DE" dirty="0"/>
              <a:t>.</a:t>
            </a:r>
          </a:p>
          <a:p>
            <a:pPr marL="0" indent="0">
              <a:buNone/>
            </a:pPr>
            <a:r>
              <a:rPr lang="de-DE" dirty="0"/>
              <a:t>2. 	Die Überzeugung, das eigene Leben gestalten zu können – das 	</a:t>
            </a:r>
            <a:r>
              <a:rPr lang="de-DE" b="1" i="1" dirty="0"/>
              <a:t>Gefühl der Handhabbarkeit</a:t>
            </a:r>
            <a:r>
              <a:rPr lang="de-DE" b="1" dirty="0"/>
              <a:t> oder </a:t>
            </a:r>
            <a:r>
              <a:rPr lang="de-DE" b="1" dirty="0" err="1"/>
              <a:t>Bewältigbarkeit</a:t>
            </a:r>
            <a:r>
              <a:rPr lang="de-DE" dirty="0"/>
              <a:t>.</a:t>
            </a:r>
          </a:p>
          <a:p>
            <a:pPr marL="0" indent="0">
              <a:buNone/>
            </a:pPr>
            <a:r>
              <a:rPr lang="de-DE" dirty="0"/>
              <a:t>3. 	Der Glaube an den Sinn des Lebens – das </a:t>
            </a:r>
            <a:r>
              <a:rPr lang="de-DE" b="1" i="1" dirty="0"/>
              <a:t>Gefühl der 	Sinnhaftigkeit</a:t>
            </a:r>
            <a:r>
              <a:rPr lang="de-DE" b="1" dirty="0"/>
              <a:t>.</a:t>
            </a:r>
          </a:p>
          <a:p>
            <a:endParaRPr lang="de-DE" dirty="0"/>
          </a:p>
        </p:txBody>
      </p:sp>
    </p:spTree>
    <p:extLst>
      <p:ext uri="{BB962C8B-B14F-4D97-AF65-F5344CB8AC3E}">
        <p14:creationId xmlns:p14="http://schemas.microsoft.com/office/powerpoint/2010/main" val="2542876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87AE4-B25E-3B98-25E8-7699DFF9427B}"/>
              </a:ext>
            </a:extLst>
          </p:cNvPr>
          <p:cNvSpPr>
            <a:spLocks noGrp="1"/>
          </p:cNvSpPr>
          <p:nvPr>
            <p:ph type="title"/>
          </p:nvPr>
        </p:nvSpPr>
        <p:spPr/>
        <p:txBody>
          <a:bodyPr/>
          <a:lstStyle/>
          <a:p>
            <a:r>
              <a:rPr lang="de-DE" b="1" dirty="0"/>
              <a:t>Stresskreislauf</a:t>
            </a:r>
            <a:r>
              <a:rPr lang="de-DE" dirty="0"/>
              <a:t> </a:t>
            </a:r>
            <a:br>
              <a:rPr lang="de-DE" dirty="0"/>
            </a:br>
            <a:r>
              <a:rPr lang="de-DE" dirty="0"/>
              <a:t>Jon Kabat-Zinn</a:t>
            </a:r>
          </a:p>
        </p:txBody>
      </p:sp>
      <p:pic>
        <p:nvPicPr>
          <p:cNvPr id="5" name="Inhaltsplatzhalter 4">
            <a:extLst>
              <a:ext uri="{FF2B5EF4-FFF2-40B4-BE49-F238E27FC236}">
                <a16:creationId xmlns:a16="http://schemas.microsoft.com/office/drawing/2014/main" id="{5F7C2242-9E88-0D30-7A18-5F5804E19E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13799" y="-44130"/>
            <a:ext cx="6049108" cy="6946260"/>
          </a:xfrm>
        </p:spPr>
      </p:pic>
    </p:spTree>
    <p:extLst>
      <p:ext uri="{BB962C8B-B14F-4D97-AF65-F5344CB8AC3E}">
        <p14:creationId xmlns:p14="http://schemas.microsoft.com/office/powerpoint/2010/main" val="229546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DDC979-8F2D-5EDB-63D0-8599A4393451}"/>
              </a:ext>
            </a:extLst>
          </p:cNvPr>
          <p:cNvSpPr>
            <a:spLocks noGrp="1"/>
          </p:cNvSpPr>
          <p:nvPr>
            <p:ph type="title"/>
          </p:nvPr>
        </p:nvSpPr>
        <p:spPr/>
        <p:txBody>
          <a:bodyPr/>
          <a:lstStyle/>
          <a:p>
            <a:r>
              <a:rPr lang="de-DE" dirty="0"/>
              <a:t>						Maladaptives</a:t>
            </a:r>
            <a:br>
              <a:rPr lang="de-DE" dirty="0"/>
            </a:br>
            <a:r>
              <a:rPr lang="de-DE" dirty="0"/>
              <a:t>						Verhalten</a:t>
            </a:r>
          </a:p>
        </p:txBody>
      </p:sp>
      <p:pic>
        <p:nvPicPr>
          <p:cNvPr id="5" name="Inhaltsplatzhalter 4">
            <a:extLst>
              <a:ext uri="{FF2B5EF4-FFF2-40B4-BE49-F238E27FC236}">
                <a16:creationId xmlns:a16="http://schemas.microsoft.com/office/drawing/2014/main" id="{76BFB708-9772-5698-7615-287D348EDA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3739" y="0"/>
            <a:ext cx="3919846" cy="6804924"/>
          </a:xfrm>
        </p:spPr>
      </p:pic>
    </p:spTree>
    <p:extLst>
      <p:ext uri="{BB962C8B-B14F-4D97-AF65-F5344CB8AC3E}">
        <p14:creationId xmlns:p14="http://schemas.microsoft.com/office/powerpoint/2010/main" val="1436021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70C09E-590B-91B1-C060-0FE98EB43FF1}"/>
              </a:ext>
            </a:extLst>
          </p:cNvPr>
          <p:cNvSpPr>
            <a:spLocks noGrp="1"/>
          </p:cNvSpPr>
          <p:nvPr>
            <p:ph type="title"/>
          </p:nvPr>
        </p:nvSpPr>
        <p:spPr/>
        <p:txBody>
          <a:bodyPr/>
          <a:lstStyle/>
          <a:p>
            <a:r>
              <a:rPr lang="de-DE" dirty="0"/>
              <a:t>					Achtsamer Umgang</a:t>
            </a:r>
            <a:br>
              <a:rPr lang="de-DE" dirty="0"/>
            </a:br>
            <a:r>
              <a:rPr lang="de-DE" dirty="0"/>
              <a:t>					mit Stress </a:t>
            </a:r>
          </a:p>
        </p:txBody>
      </p:sp>
      <p:pic>
        <p:nvPicPr>
          <p:cNvPr id="5" name="Inhaltsplatzhalter 4">
            <a:extLst>
              <a:ext uri="{FF2B5EF4-FFF2-40B4-BE49-F238E27FC236}">
                <a16:creationId xmlns:a16="http://schemas.microsoft.com/office/drawing/2014/main" id="{F32F9FEC-F8E4-E57A-26D0-F36F5D35A59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3060" y="0"/>
            <a:ext cx="3921008" cy="7047890"/>
          </a:xfrm>
        </p:spPr>
      </p:pic>
      <p:sp>
        <p:nvSpPr>
          <p:cNvPr id="6" name="Textfeld 5">
            <a:extLst>
              <a:ext uri="{FF2B5EF4-FFF2-40B4-BE49-F238E27FC236}">
                <a16:creationId xmlns:a16="http://schemas.microsoft.com/office/drawing/2014/main" id="{ABAC32F1-DBCA-4B5A-3BE0-2ADFFD60DDBA}"/>
              </a:ext>
            </a:extLst>
          </p:cNvPr>
          <p:cNvSpPr txBox="1"/>
          <p:nvPr/>
        </p:nvSpPr>
        <p:spPr>
          <a:xfrm rot="5400000">
            <a:off x="831593" y="5061308"/>
            <a:ext cx="1642986" cy="1300052"/>
          </a:xfrm>
          <a:prstGeom prst="rect">
            <a:avLst/>
          </a:prstGeom>
          <a:solidFill>
            <a:schemeClr val="bg1"/>
          </a:solidFill>
        </p:spPr>
        <p:txBody>
          <a:bodyPr wrap="square" rtlCol="0">
            <a:spAutoFit/>
          </a:bodyPr>
          <a:lstStyle/>
          <a:p>
            <a:endParaRPr lang="de-DE" dirty="0"/>
          </a:p>
        </p:txBody>
      </p:sp>
      <p:sp>
        <p:nvSpPr>
          <p:cNvPr id="7" name="Textfeld 6">
            <a:extLst>
              <a:ext uri="{FF2B5EF4-FFF2-40B4-BE49-F238E27FC236}">
                <a16:creationId xmlns:a16="http://schemas.microsoft.com/office/drawing/2014/main" id="{737757E0-606F-554A-CC24-F8E0C63FEB36}"/>
              </a:ext>
            </a:extLst>
          </p:cNvPr>
          <p:cNvSpPr txBox="1"/>
          <p:nvPr/>
        </p:nvSpPr>
        <p:spPr>
          <a:xfrm rot="5400000">
            <a:off x="6365705" y="2664468"/>
            <a:ext cx="1304328" cy="645458"/>
          </a:xfrm>
          <a:prstGeom prst="rect">
            <a:avLst/>
          </a:prstGeom>
          <a:noFill/>
        </p:spPr>
        <p:txBody>
          <a:bodyPr wrap="square" rtlCol="0">
            <a:spAutoFit/>
          </a:bodyPr>
          <a:lstStyle/>
          <a:p>
            <a:endParaRPr lang="de-DE" dirty="0"/>
          </a:p>
        </p:txBody>
      </p:sp>
    </p:spTree>
    <p:extLst>
      <p:ext uri="{BB962C8B-B14F-4D97-AF65-F5344CB8AC3E}">
        <p14:creationId xmlns:p14="http://schemas.microsoft.com/office/powerpoint/2010/main" val="4089460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title"/>
          </p:nvPr>
        </p:nvSpPr>
        <p:spPr/>
        <p:txBody>
          <a:bodyPr/>
          <a:lstStyle/>
          <a:p>
            <a:pPr eaLnBrk="1" hangingPunct="1"/>
            <a:endParaRPr lang="de-DE"/>
          </a:p>
        </p:txBody>
      </p:sp>
      <p:sp>
        <p:nvSpPr>
          <p:cNvPr id="3" name="Inhaltsplatzhalter 2"/>
          <p:cNvSpPr>
            <a:spLocks noGrp="1"/>
          </p:cNvSpPr>
          <p:nvPr>
            <p:ph idx="1"/>
          </p:nvPr>
        </p:nvSpPr>
        <p:spPr>
          <a:xfrm>
            <a:off x="2241550" y="1455738"/>
            <a:ext cx="9056688" cy="4351337"/>
          </a:xfrm>
        </p:spPr>
        <p:txBody>
          <a:bodyPr rtlCol="0">
            <a:normAutofit/>
          </a:bodyPr>
          <a:lstStyle/>
          <a:p>
            <a:pPr marL="0" indent="0" eaLnBrk="1" fontAlgn="auto" hangingPunct="1">
              <a:spcAft>
                <a:spcPts val="0"/>
              </a:spcAft>
              <a:buFont typeface="Arial" panose="020B0604020202020204" pitchFamily="34" charset="0"/>
              <a:buNone/>
              <a:defRPr/>
            </a:pPr>
            <a:r>
              <a:rPr lang="de-DE" sz="4400" dirty="0"/>
              <a:t>„Was hinter uns liegt </a:t>
            </a:r>
          </a:p>
          <a:p>
            <a:pPr marL="0" indent="0" eaLnBrk="1" fontAlgn="auto" hangingPunct="1">
              <a:spcAft>
                <a:spcPts val="0"/>
              </a:spcAft>
              <a:buFont typeface="Arial" panose="020B0604020202020204" pitchFamily="34" charset="0"/>
              <a:buNone/>
              <a:defRPr/>
            </a:pPr>
            <a:r>
              <a:rPr lang="de-DE" sz="4400" dirty="0"/>
              <a:t>und was vor uns liegt, </a:t>
            </a:r>
          </a:p>
          <a:p>
            <a:pPr marL="0" indent="0" eaLnBrk="1" fontAlgn="auto" hangingPunct="1">
              <a:spcAft>
                <a:spcPts val="0"/>
              </a:spcAft>
              <a:buFont typeface="Arial" panose="020B0604020202020204" pitchFamily="34" charset="0"/>
              <a:buNone/>
              <a:defRPr/>
            </a:pPr>
            <a:r>
              <a:rPr lang="de-DE" sz="4400" dirty="0"/>
              <a:t>sind Kleinigkeiten, </a:t>
            </a:r>
          </a:p>
          <a:p>
            <a:pPr marL="0" indent="0" eaLnBrk="1" fontAlgn="auto" hangingPunct="1">
              <a:spcAft>
                <a:spcPts val="0"/>
              </a:spcAft>
              <a:buFont typeface="Arial" panose="020B0604020202020204" pitchFamily="34" charset="0"/>
              <a:buNone/>
              <a:defRPr/>
            </a:pPr>
            <a:r>
              <a:rPr lang="de-DE" sz="4400" dirty="0"/>
              <a:t>wenn man es mit dem vergleicht, </a:t>
            </a:r>
          </a:p>
          <a:p>
            <a:pPr marL="0" indent="0" eaLnBrk="1" fontAlgn="auto" hangingPunct="1">
              <a:spcAft>
                <a:spcPts val="0"/>
              </a:spcAft>
              <a:buFont typeface="Arial" panose="020B0604020202020204" pitchFamily="34" charset="0"/>
              <a:buNone/>
              <a:defRPr/>
            </a:pPr>
            <a:r>
              <a:rPr lang="de-DE" sz="4400" dirty="0"/>
              <a:t>was in uns liegt.“ </a:t>
            </a:r>
          </a:p>
          <a:p>
            <a:pPr marL="0" indent="0" eaLnBrk="1" fontAlgn="auto" hangingPunct="1">
              <a:spcAft>
                <a:spcPts val="0"/>
              </a:spcAft>
              <a:buFont typeface="Arial" panose="020B0604020202020204" pitchFamily="34" charset="0"/>
              <a:buNone/>
              <a:defRPr/>
            </a:pPr>
            <a:r>
              <a:rPr lang="de-DE" sz="2000" dirty="0"/>
              <a:t>Ralph Waldo Emerson</a:t>
            </a:r>
          </a:p>
          <a:p>
            <a:pPr eaLnBrk="1" fontAlgn="auto" hangingPunct="1">
              <a:spcAft>
                <a:spcPts val="0"/>
              </a:spcAft>
              <a:buFont typeface="Arial" panose="020B0604020202020204" pitchFamily="34" charset="0"/>
              <a:buChar char="•"/>
              <a:defRPr/>
            </a:pP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pPr eaLnBrk="1" hangingPunct="1"/>
            <a:r>
              <a:rPr lang="de-DE"/>
              <a:t>Achtsamkeit ist…</a:t>
            </a:r>
          </a:p>
        </p:txBody>
      </p:sp>
      <p:sp>
        <p:nvSpPr>
          <p:cNvPr id="3" name="Inhaltsplatzhalter 2"/>
          <p:cNvSpPr>
            <a:spLocks noGrp="1"/>
          </p:cNvSpPr>
          <p:nvPr>
            <p:ph idx="1"/>
          </p:nvPr>
        </p:nvSpPr>
        <p:spPr/>
        <p:txBody>
          <a:bodyPr rtlCol="0">
            <a:normAutofit fontScale="92500"/>
          </a:bodyPr>
          <a:lstStyle/>
          <a:p>
            <a:pPr eaLnBrk="1" fontAlgn="auto" hangingPunct="1">
              <a:spcAft>
                <a:spcPts val="0"/>
              </a:spcAft>
              <a:buFont typeface="Arial" panose="020B0604020202020204" pitchFamily="34" charset="0"/>
              <a:buChar char="•"/>
              <a:defRPr/>
            </a:pPr>
            <a:r>
              <a:rPr lang="de-DE" dirty="0"/>
              <a:t>… ein spielerisches Abenteuer im Leben selbst (Jon </a:t>
            </a:r>
            <a:r>
              <a:rPr lang="de-DE" dirty="0" err="1"/>
              <a:t>Kabat</a:t>
            </a:r>
            <a:r>
              <a:rPr lang="de-DE" dirty="0"/>
              <a:t>-Zinn)</a:t>
            </a:r>
          </a:p>
          <a:p>
            <a:pPr eaLnBrk="1" fontAlgn="auto" hangingPunct="1">
              <a:spcAft>
                <a:spcPts val="0"/>
              </a:spcAft>
              <a:buFont typeface="Arial" panose="020B0604020202020204" pitchFamily="34" charset="0"/>
              <a:buChar char="•"/>
              <a:defRPr/>
            </a:pPr>
            <a:r>
              <a:rPr lang="de-DE" dirty="0"/>
              <a:t>… die Praxis der nicht wertenden Bewusstheit im Alltag (Stahl/Goldstein)</a:t>
            </a:r>
          </a:p>
          <a:p>
            <a:pPr eaLnBrk="1" fontAlgn="auto" hangingPunct="1">
              <a:spcAft>
                <a:spcPts val="0"/>
              </a:spcAft>
              <a:buFont typeface="Arial" panose="020B0604020202020204" pitchFamily="34" charset="0"/>
              <a:buChar char="•"/>
              <a:defRPr/>
            </a:pPr>
            <a:r>
              <a:rPr lang="de-DE" dirty="0"/>
              <a:t>… die Erinnerung daran, dass wir leben (CB)</a:t>
            </a:r>
          </a:p>
          <a:p>
            <a:pPr eaLnBrk="1" fontAlgn="auto" hangingPunct="1">
              <a:spcAft>
                <a:spcPts val="0"/>
              </a:spcAft>
              <a:buFont typeface="Arial" panose="020B0604020202020204" pitchFamily="34" charset="0"/>
              <a:buChar char="•"/>
              <a:defRPr/>
            </a:pPr>
            <a:r>
              <a:rPr lang="de-DE" dirty="0"/>
              <a:t>… über das Wunder des Lebens zu staunen</a:t>
            </a:r>
          </a:p>
          <a:p>
            <a:pPr eaLnBrk="1" fontAlgn="auto" hangingPunct="1">
              <a:spcAft>
                <a:spcPts val="0"/>
              </a:spcAft>
              <a:buFont typeface="Arial" panose="020B0604020202020204" pitchFamily="34" charset="0"/>
              <a:buChar char="•"/>
              <a:defRPr/>
            </a:pPr>
            <a:r>
              <a:rPr lang="de-DE" dirty="0"/>
              <a:t>… sich all dessen bewusst zu sein, was im gegenwärtigen Augenblick geschieht (Stahl/Goldstein, 35)</a:t>
            </a:r>
          </a:p>
          <a:p>
            <a:pPr eaLnBrk="1" fontAlgn="auto" hangingPunct="1">
              <a:spcAft>
                <a:spcPts val="0"/>
              </a:spcAft>
              <a:buFont typeface="Arial" panose="020B0604020202020204" pitchFamily="34" charset="0"/>
              <a:buChar char="•"/>
              <a:defRPr/>
            </a:pPr>
            <a:r>
              <a:rPr lang="de-DE" dirty="0"/>
              <a:t>… im wesentlichen, auf eine bestimmte Art und Weise aufmerksam zu sein. Es ist eine Methode, mit der man tief ins eigene Innere schaut, um sich selbst und die Art unseres Bestehens zu Erforschen. (Jon </a:t>
            </a:r>
            <a:r>
              <a:rPr lang="de-DE" dirty="0" err="1"/>
              <a:t>Kabat</a:t>
            </a:r>
            <a:r>
              <a:rPr lang="de-DE" dirty="0"/>
              <a:t>-Zinn, Gesund, 27)</a:t>
            </a:r>
          </a:p>
          <a:p>
            <a:pPr eaLnBrk="1" fontAlgn="auto" hangingPunct="1">
              <a:spcAft>
                <a:spcPts val="0"/>
              </a:spcAft>
              <a:buFont typeface="Arial" panose="020B0604020202020204" pitchFamily="34" charset="0"/>
              <a:buChar char="•"/>
              <a:defRPr/>
            </a:pPr>
            <a:endParaRPr lang="de-D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1605</Words>
  <Application>Microsoft Macintosh PowerPoint</Application>
  <PresentationFormat>Breitbild</PresentationFormat>
  <Paragraphs>157</Paragraphs>
  <Slides>29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29</vt:i4>
      </vt:variant>
    </vt:vector>
  </HeadingPairs>
  <TitlesOfParts>
    <vt:vector size="35" baseType="lpstr">
      <vt:lpstr>Arial</vt:lpstr>
      <vt:lpstr>Calibri</vt:lpstr>
      <vt:lpstr>Calibri Light</vt:lpstr>
      <vt:lpstr>Nunito</vt:lpstr>
      <vt:lpstr>Wingdings</vt:lpstr>
      <vt:lpstr>Office Theme</vt:lpstr>
      <vt:lpstr>  Achtsamkeit  und die Stresserfahrung Vergesslichkeit   Ein Workshop für ein gutes Leben mit Vergesslichkeit</vt:lpstr>
      <vt:lpstr>Was hält Menschen gesund? Die Salutogene nach Aaron Antonovsky</vt:lpstr>
      <vt:lpstr>PowerPoint-Präsentation</vt:lpstr>
      <vt:lpstr>Die drei Aspekte des Kohärenzgefühls </vt:lpstr>
      <vt:lpstr>Stresskreislauf  Jon Kabat-Zinn</vt:lpstr>
      <vt:lpstr>      Maladaptives       Verhalten</vt:lpstr>
      <vt:lpstr>     Achtsamer Umgang      mit Stress </vt:lpstr>
      <vt:lpstr>PowerPoint-Präsentation</vt:lpstr>
      <vt:lpstr>Achtsamkeit ist…</vt:lpstr>
      <vt:lpstr>PowerPoint-Präsentation</vt:lpstr>
      <vt:lpstr>Geschichte und Kontext  der Achtsamkeit</vt:lpstr>
      <vt:lpstr>Voraussetzungen für die Achtsamkeitspraxis</vt:lpstr>
      <vt:lpstr>Jon Kabat-Zinn (* 1944, New York)</vt:lpstr>
      <vt:lpstr>Achtsamkeit </vt:lpstr>
      <vt:lpstr>PowerPoint-Präsentation</vt:lpstr>
      <vt:lpstr>Haltung der Achtsamkeit</vt:lpstr>
      <vt:lpstr>Achtsamkeitspraxis bewirkt</vt:lpstr>
      <vt:lpstr>PowerPoint-Präsentation</vt:lpstr>
      <vt:lpstr>Achtsamkeitspraxis  kann das Gehirn verändern</vt:lpstr>
      <vt:lpstr>Das Leben besteht aus Augenblicken</vt:lpstr>
      <vt:lpstr>PowerPoint-Präsentation</vt:lpstr>
      <vt:lpstr>Grundlagen der Praxis:  Innere Einstellung und Engagement</vt:lpstr>
      <vt:lpstr>Der Atem als starker Verbündeter</vt:lpstr>
      <vt:lpstr>Meditationsarten  Eintreten in die Welt des Seins,  statt in die Welt des Tuns</vt:lpstr>
      <vt:lpstr>Formale und informelle Meditation</vt:lpstr>
      <vt:lpstr>PowerPoint-Präsentation</vt:lpstr>
      <vt:lpstr>PowerPoint-Präsentation</vt:lpstr>
      <vt:lpstr>PowerPoint-Präsentation</vt:lpstr>
      <vt:lpstr>Gerne : Kontakt, Anregungen und Vernetzung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Stressbewältigung durch Achtsamkeit</dc:title>
  <dc:creator>Carmen Birkholz</dc:creator>
  <cp:lastModifiedBy>Patrick Scheucher</cp:lastModifiedBy>
  <cp:revision>36</cp:revision>
  <cp:lastPrinted>2025-03-10T19:28:26Z</cp:lastPrinted>
  <dcterms:created xsi:type="dcterms:W3CDTF">2014-10-24T07:40:28Z</dcterms:created>
  <dcterms:modified xsi:type="dcterms:W3CDTF">2025-03-21T18:39:43Z</dcterms:modified>
</cp:coreProperties>
</file>